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8" r:id="rId5"/>
    <p:sldId id="279" r:id="rId6"/>
    <p:sldId id="259" r:id="rId7"/>
    <p:sldId id="274" r:id="rId8"/>
    <p:sldId id="275" r:id="rId9"/>
    <p:sldId id="276" r:id="rId10"/>
    <p:sldId id="277" r:id="rId11"/>
    <p:sldId id="262" r:id="rId12"/>
    <p:sldId id="264" r:id="rId13"/>
    <p:sldId id="280" r:id="rId14"/>
    <p:sldId id="265" r:id="rId15"/>
    <p:sldId id="266" r:id="rId16"/>
    <p:sldId id="268" r:id="rId17"/>
    <p:sldId id="269" r:id="rId18"/>
    <p:sldId id="270" r:id="rId19"/>
    <p:sldId id="283" r:id="rId20"/>
    <p:sldId id="296" r:id="rId21"/>
    <p:sldId id="297" r:id="rId22"/>
    <p:sldId id="303" r:id="rId23"/>
    <p:sldId id="301" r:id="rId24"/>
    <p:sldId id="304" r:id="rId25"/>
    <p:sldId id="302" r:id="rId26"/>
    <p:sldId id="299" r:id="rId27"/>
    <p:sldId id="300" r:id="rId2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32" autoAdjust="0"/>
    <p:restoredTop sz="94660"/>
  </p:normalViewPr>
  <p:slideViewPr>
    <p:cSldViewPr snapToGrid="0">
      <p:cViewPr varScale="1">
        <p:scale>
          <a:sx n="116" d="100"/>
          <a:sy n="116" d="100"/>
        </p:scale>
        <p:origin x="558"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55574CD-4799-45B8-9302-A3CA8531E2A4}"/>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xmlns="" id="{B17475ED-C459-46EB-AC12-70B7414178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xmlns="" id="{484ABDBD-1CC7-4DC9-9361-7F9366D67597}"/>
              </a:ext>
            </a:extLst>
          </p:cNvPr>
          <p:cNvSpPr>
            <a:spLocks noGrp="1"/>
          </p:cNvSpPr>
          <p:nvPr>
            <p:ph type="dt" sz="half" idx="10"/>
          </p:nvPr>
        </p:nvSpPr>
        <p:spPr/>
        <p:txBody>
          <a:bodyPr/>
          <a:lstStyle/>
          <a:p>
            <a:fld id="{111C1575-B73A-4077-BDFA-1DFBB9CB4314}" type="datetimeFigureOut">
              <a:rPr lang="ru-RU" smtClean="0"/>
              <a:pPr/>
              <a:t>15.01.2025</a:t>
            </a:fld>
            <a:endParaRPr lang="ru-RU"/>
          </a:p>
        </p:txBody>
      </p:sp>
      <p:sp>
        <p:nvSpPr>
          <p:cNvPr id="5" name="Нижний колонтитул 4">
            <a:extLst>
              <a:ext uri="{FF2B5EF4-FFF2-40B4-BE49-F238E27FC236}">
                <a16:creationId xmlns:a16="http://schemas.microsoft.com/office/drawing/2014/main" xmlns="" id="{72AD6652-474D-486D-8FE6-BC4BEC14CD9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594E605A-8DF1-48B8-92F0-702ADAF45E7A}"/>
              </a:ext>
            </a:extLst>
          </p:cNvPr>
          <p:cNvSpPr>
            <a:spLocks noGrp="1"/>
          </p:cNvSpPr>
          <p:nvPr>
            <p:ph type="sldNum" sz="quarter" idx="12"/>
          </p:nvPr>
        </p:nvSpPr>
        <p:spPr/>
        <p:txBody>
          <a:bodyPr/>
          <a:lstStyle/>
          <a:p>
            <a:fld id="{B2FE3778-265B-4F8F-8BAC-2309FA1B5CD0}" type="slidenum">
              <a:rPr lang="ru-RU" smtClean="0"/>
              <a:pPr/>
              <a:t>‹#›</a:t>
            </a:fld>
            <a:endParaRPr lang="ru-RU"/>
          </a:p>
        </p:txBody>
      </p:sp>
    </p:spTree>
    <p:extLst>
      <p:ext uri="{BB962C8B-B14F-4D97-AF65-F5344CB8AC3E}">
        <p14:creationId xmlns:p14="http://schemas.microsoft.com/office/powerpoint/2010/main" val="2746324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D0B78F7-CBCB-47FC-BBDD-B79AEE243954}"/>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BDA4326B-1FC5-4562-B1A6-E66D3B4C3D66}"/>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A736DBE6-C58F-4BB0-95D1-7F6A38F78BFC}"/>
              </a:ext>
            </a:extLst>
          </p:cNvPr>
          <p:cNvSpPr>
            <a:spLocks noGrp="1"/>
          </p:cNvSpPr>
          <p:nvPr>
            <p:ph type="dt" sz="half" idx="10"/>
          </p:nvPr>
        </p:nvSpPr>
        <p:spPr/>
        <p:txBody>
          <a:bodyPr/>
          <a:lstStyle/>
          <a:p>
            <a:fld id="{111C1575-B73A-4077-BDFA-1DFBB9CB4314}" type="datetimeFigureOut">
              <a:rPr lang="ru-RU" smtClean="0"/>
              <a:pPr/>
              <a:t>15.01.2025</a:t>
            </a:fld>
            <a:endParaRPr lang="ru-RU"/>
          </a:p>
        </p:txBody>
      </p:sp>
      <p:sp>
        <p:nvSpPr>
          <p:cNvPr id="5" name="Нижний колонтитул 4">
            <a:extLst>
              <a:ext uri="{FF2B5EF4-FFF2-40B4-BE49-F238E27FC236}">
                <a16:creationId xmlns:a16="http://schemas.microsoft.com/office/drawing/2014/main" xmlns="" id="{9D173004-FB02-4602-9215-5ADF3A91FD0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1B146E89-4717-473F-8B2B-4ECFAB75E432}"/>
              </a:ext>
            </a:extLst>
          </p:cNvPr>
          <p:cNvSpPr>
            <a:spLocks noGrp="1"/>
          </p:cNvSpPr>
          <p:nvPr>
            <p:ph type="sldNum" sz="quarter" idx="12"/>
          </p:nvPr>
        </p:nvSpPr>
        <p:spPr/>
        <p:txBody>
          <a:bodyPr/>
          <a:lstStyle/>
          <a:p>
            <a:fld id="{B2FE3778-265B-4F8F-8BAC-2309FA1B5CD0}" type="slidenum">
              <a:rPr lang="ru-RU" smtClean="0"/>
              <a:pPr/>
              <a:t>‹#›</a:t>
            </a:fld>
            <a:endParaRPr lang="ru-RU"/>
          </a:p>
        </p:txBody>
      </p:sp>
    </p:spTree>
    <p:extLst>
      <p:ext uri="{BB962C8B-B14F-4D97-AF65-F5344CB8AC3E}">
        <p14:creationId xmlns:p14="http://schemas.microsoft.com/office/powerpoint/2010/main" val="1790843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440565FF-DB6D-4071-8EE6-A8E71D6A66C8}"/>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E0A8F11E-296C-4019-B78D-C4DED7149063}"/>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88D76FDE-8441-4D20-8E0B-BC042F085A77}"/>
              </a:ext>
            </a:extLst>
          </p:cNvPr>
          <p:cNvSpPr>
            <a:spLocks noGrp="1"/>
          </p:cNvSpPr>
          <p:nvPr>
            <p:ph type="dt" sz="half" idx="10"/>
          </p:nvPr>
        </p:nvSpPr>
        <p:spPr/>
        <p:txBody>
          <a:bodyPr/>
          <a:lstStyle/>
          <a:p>
            <a:fld id="{111C1575-B73A-4077-BDFA-1DFBB9CB4314}" type="datetimeFigureOut">
              <a:rPr lang="ru-RU" smtClean="0"/>
              <a:pPr/>
              <a:t>15.01.2025</a:t>
            </a:fld>
            <a:endParaRPr lang="ru-RU"/>
          </a:p>
        </p:txBody>
      </p:sp>
      <p:sp>
        <p:nvSpPr>
          <p:cNvPr id="5" name="Нижний колонтитул 4">
            <a:extLst>
              <a:ext uri="{FF2B5EF4-FFF2-40B4-BE49-F238E27FC236}">
                <a16:creationId xmlns:a16="http://schemas.microsoft.com/office/drawing/2014/main" xmlns="" id="{17B4D1A8-B00E-4559-9BFC-43DF53B5480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C63B17F3-B39D-4DD2-BDA2-7770AE2B0846}"/>
              </a:ext>
            </a:extLst>
          </p:cNvPr>
          <p:cNvSpPr>
            <a:spLocks noGrp="1"/>
          </p:cNvSpPr>
          <p:nvPr>
            <p:ph type="sldNum" sz="quarter" idx="12"/>
          </p:nvPr>
        </p:nvSpPr>
        <p:spPr/>
        <p:txBody>
          <a:bodyPr/>
          <a:lstStyle/>
          <a:p>
            <a:fld id="{B2FE3778-265B-4F8F-8BAC-2309FA1B5CD0}" type="slidenum">
              <a:rPr lang="ru-RU" smtClean="0"/>
              <a:pPr/>
              <a:t>‹#›</a:t>
            </a:fld>
            <a:endParaRPr lang="ru-RU"/>
          </a:p>
        </p:txBody>
      </p:sp>
    </p:spTree>
    <p:extLst>
      <p:ext uri="{BB962C8B-B14F-4D97-AF65-F5344CB8AC3E}">
        <p14:creationId xmlns:p14="http://schemas.microsoft.com/office/powerpoint/2010/main" val="1321842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CD379DF-F287-4ADF-AE65-E5870B6141C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79E26B6C-0373-4D5F-A3D6-0528CBE21AD9}"/>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37A1EDE1-97A2-4506-9006-6962317C8297}"/>
              </a:ext>
            </a:extLst>
          </p:cNvPr>
          <p:cNvSpPr>
            <a:spLocks noGrp="1"/>
          </p:cNvSpPr>
          <p:nvPr>
            <p:ph type="dt" sz="half" idx="10"/>
          </p:nvPr>
        </p:nvSpPr>
        <p:spPr/>
        <p:txBody>
          <a:bodyPr/>
          <a:lstStyle/>
          <a:p>
            <a:fld id="{111C1575-B73A-4077-BDFA-1DFBB9CB4314}" type="datetimeFigureOut">
              <a:rPr lang="ru-RU" smtClean="0"/>
              <a:pPr/>
              <a:t>15.01.2025</a:t>
            </a:fld>
            <a:endParaRPr lang="ru-RU"/>
          </a:p>
        </p:txBody>
      </p:sp>
      <p:sp>
        <p:nvSpPr>
          <p:cNvPr id="5" name="Нижний колонтитул 4">
            <a:extLst>
              <a:ext uri="{FF2B5EF4-FFF2-40B4-BE49-F238E27FC236}">
                <a16:creationId xmlns:a16="http://schemas.microsoft.com/office/drawing/2014/main" xmlns="" id="{B88140BC-4F27-488A-AEB0-65A5A3FA9EF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6EA5C1FC-EA73-44E8-8781-7AF2144FAE49}"/>
              </a:ext>
            </a:extLst>
          </p:cNvPr>
          <p:cNvSpPr>
            <a:spLocks noGrp="1"/>
          </p:cNvSpPr>
          <p:nvPr>
            <p:ph type="sldNum" sz="quarter" idx="12"/>
          </p:nvPr>
        </p:nvSpPr>
        <p:spPr/>
        <p:txBody>
          <a:bodyPr/>
          <a:lstStyle/>
          <a:p>
            <a:fld id="{B2FE3778-265B-4F8F-8BAC-2309FA1B5CD0}" type="slidenum">
              <a:rPr lang="ru-RU" smtClean="0"/>
              <a:pPr/>
              <a:t>‹#›</a:t>
            </a:fld>
            <a:endParaRPr lang="ru-RU"/>
          </a:p>
        </p:txBody>
      </p:sp>
    </p:spTree>
    <p:extLst>
      <p:ext uri="{BB962C8B-B14F-4D97-AF65-F5344CB8AC3E}">
        <p14:creationId xmlns:p14="http://schemas.microsoft.com/office/powerpoint/2010/main" val="2098345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831555D-6BF5-4D23-A7F9-EA769E4CA00A}"/>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xmlns="" id="{25FD11D4-D0EC-47E9-99F4-C2EAE13612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689953A2-9824-4F1E-89AC-3CD284C1F729}"/>
              </a:ext>
            </a:extLst>
          </p:cNvPr>
          <p:cNvSpPr>
            <a:spLocks noGrp="1"/>
          </p:cNvSpPr>
          <p:nvPr>
            <p:ph type="dt" sz="half" idx="10"/>
          </p:nvPr>
        </p:nvSpPr>
        <p:spPr/>
        <p:txBody>
          <a:bodyPr/>
          <a:lstStyle/>
          <a:p>
            <a:fld id="{111C1575-B73A-4077-BDFA-1DFBB9CB4314}" type="datetimeFigureOut">
              <a:rPr lang="ru-RU" smtClean="0"/>
              <a:pPr/>
              <a:t>15.01.2025</a:t>
            </a:fld>
            <a:endParaRPr lang="ru-RU"/>
          </a:p>
        </p:txBody>
      </p:sp>
      <p:sp>
        <p:nvSpPr>
          <p:cNvPr id="5" name="Нижний колонтитул 4">
            <a:extLst>
              <a:ext uri="{FF2B5EF4-FFF2-40B4-BE49-F238E27FC236}">
                <a16:creationId xmlns:a16="http://schemas.microsoft.com/office/drawing/2014/main" xmlns="" id="{B824C66D-5EF5-4EBC-AD7D-8AA439C2CFD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141AFA11-D440-4058-A0F9-19B8D78F7C75}"/>
              </a:ext>
            </a:extLst>
          </p:cNvPr>
          <p:cNvSpPr>
            <a:spLocks noGrp="1"/>
          </p:cNvSpPr>
          <p:nvPr>
            <p:ph type="sldNum" sz="quarter" idx="12"/>
          </p:nvPr>
        </p:nvSpPr>
        <p:spPr/>
        <p:txBody>
          <a:bodyPr/>
          <a:lstStyle/>
          <a:p>
            <a:fld id="{B2FE3778-265B-4F8F-8BAC-2309FA1B5CD0}" type="slidenum">
              <a:rPr lang="ru-RU" smtClean="0"/>
              <a:pPr/>
              <a:t>‹#›</a:t>
            </a:fld>
            <a:endParaRPr lang="ru-RU"/>
          </a:p>
        </p:txBody>
      </p:sp>
    </p:spTree>
    <p:extLst>
      <p:ext uri="{BB962C8B-B14F-4D97-AF65-F5344CB8AC3E}">
        <p14:creationId xmlns:p14="http://schemas.microsoft.com/office/powerpoint/2010/main" val="3603732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4BB6A8B-15E8-4FCC-9766-C5C44202D799}"/>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C5F47E69-D4A2-4D99-9FAF-27E666D3207B}"/>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6787CBED-70A4-4B02-8789-2B54FC5CD899}"/>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749B01BD-C637-43BF-8363-A013D99E2E37}"/>
              </a:ext>
            </a:extLst>
          </p:cNvPr>
          <p:cNvSpPr>
            <a:spLocks noGrp="1"/>
          </p:cNvSpPr>
          <p:nvPr>
            <p:ph type="dt" sz="half" idx="10"/>
          </p:nvPr>
        </p:nvSpPr>
        <p:spPr/>
        <p:txBody>
          <a:bodyPr/>
          <a:lstStyle/>
          <a:p>
            <a:fld id="{111C1575-B73A-4077-BDFA-1DFBB9CB4314}" type="datetimeFigureOut">
              <a:rPr lang="ru-RU" smtClean="0"/>
              <a:pPr/>
              <a:t>15.01.2025</a:t>
            </a:fld>
            <a:endParaRPr lang="ru-RU"/>
          </a:p>
        </p:txBody>
      </p:sp>
      <p:sp>
        <p:nvSpPr>
          <p:cNvPr id="6" name="Нижний колонтитул 5">
            <a:extLst>
              <a:ext uri="{FF2B5EF4-FFF2-40B4-BE49-F238E27FC236}">
                <a16:creationId xmlns:a16="http://schemas.microsoft.com/office/drawing/2014/main" xmlns="" id="{41F15E73-AC68-468E-B138-60374533C29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89FBCD5D-87C0-456C-A19D-77CBAE69CD6B}"/>
              </a:ext>
            </a:extLst>
          </p:cNvPr>
          <p:cNvSpPr>
            <a:spLocks noGrp="1"/>
          </p:cNvSpPr>
          <p:nvPr>
            <p:ph type="sldNum" sz="quarter" idx="12"/>
          </p:nvPr>
        </p:nvSpPr>
        <p:spPr/>
        <p:txBody>
          <a:bodyPr/>
          <a:lstStyle/>
          <a:p>
            <a:fld id="{B2FE3778-265B-4F8F-8BAC-2309FA1B5CD0}" type="slidenum">
              <a:rPr lang="ru-RU" smtClean="0"/>
              <a:pPr/>
              <a:t>‹#›</a:t>
            </a:fld>
            <a:endParaRPr lang="ru-RU"/>
          </a:p>
        </p:txBody>
      </p:sp>
    </p:spTree>
    <p:extLst>
      <p:ext uri="{BB962C8B-B14F-4D97-AF65-F5344CB8AC3E}">
        <p14:creationId xmlns:p14="http://schemas.microsoft.com/office/powerpoint/2010/main" val="3789463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13D0A7C-C5AA-4BE9-9E92-9D4B7A84149D}"/>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659B4D95-ED84-4B4F-948E-E4C5ED67D1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362F9D93-C009-41CB-B86C-A413EB349D5D}"/>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D82789B2-B92E-400D-B2EC-C811977861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B1910D03-2007-4BF3-A967-85661265AA1E}"/>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239BFA4D-BF8C-4009-B54D-0AE6A0EE36C0}"/>
              </a:ext>
            </a:extLst>
          </p:cNvPr>
          <p:cNvSpPr>
            <a:spLocks noGrp="1"/>
          </p:cNvSpPr>
          <p:nvPr>
            <p:ph type="dt" sz="half" idx="10"/>
          </p:nvPr>
        </p:nvSpPr>
        <p:spPr/>
        <p:txBody>
          <a:bodyPr/>
          <a:lstStyle/>
          <a:p>
            <a:fld id="{111C1575-B73A-4077-BDFA-1DFBB9CB4314}" type="datetimeFigureOut">
              <a:rPr lang="ru-RU" smtClean="0"/>
              <a:pPr/>
              <a:t>15.01.2025</a:t>
            </a:fld>
            <a:endParaRPr lang="ru-RU"/>
          </a:p>
        </p:txBody>
      </p:sp>
      <p:sp>
        <p:nvSpPr>
          <p:cNvPr id="8" name="Нижний колонтитул 7">
            <a:extLst>
              <a:ext uri="{FF2B5EF4-FFF2-40B4-BE49-F238E27FC236}">
                <a16:creationId xmlns:a16="http://schemas.microsoft.com/office/drawing/2014/main" xmlns="" id="{24C25FF7-E003-4CC0-96A8-A6B80E3E1C5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xmlns="" id="{CCF4E128-A17B-47BB-B194-C2CE6035D95B}"/>
              </a:ext>
            </a:extLst>
          </p:cNvPr>
          <p:cNvSpPr>
            <a:spLocks noGrp="1"/>
          </p:cNvSpPr>
          <p:nvPr>
            <p:ph type="sldNum" sz="quarter" idx="12"/>
          </p:nvPr>
        </p:nvSpPr>
        <p:spPr/>
        <p:txBody>
          <a:bodyPr/>
          <a:lstStyle/>
          <a:p>
            <a:fld id="{B2FE3778-265B-4F8F-8BAC-2309FA1B5CD0}" type="slidenum">
              <a:rPr lang="ru-RU" smtClean="0"/>
              <a:pPr/>
              <a:t>‹#›</a:t>
            </a:fld>
            <a:endParaRPr lang="ru-RU"/>
          </a:p>
        </p:txBody>
      </p:sp>
    </p:spTree>
    <p:extLst>
      <p:ext uri="{BB962C8B-B14F-4D97-AF65-F5344CB8AC3E}">
        <p14:creationId xmlns:p14="http://schemas.microsoft.com/office/powerpoint/2010/main" val="1719435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C75B465-0CCE-4741-BF4A-444430ACCBE0}"/>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6E14BD0D-99D6-4F88-9447-38A0BE5E0BA9}"/>
              </a:ext>
            </a:extLst>
          </p:cNvPr>
          <p:cNvSpPr>
            <a:spLocks noGrp="1"/>
          </p:cNvSpPr>
          <p:nvPr>
            <p:ph type="dt" sz="half" idx="10"/>
          </p:nvPr>
        </p:nvSpPr>
        <p:spPr/>
        <p:txBody>
          <a:bodyPr/>
          <a:lstStyle/>
          <a:p>
            <a:fld id="{111C1575-B73A-4077-BDFA-1DFBB9CB4314}" type="datetimeFigureOut">
              <a:rPr lang="ru-RU" smtClean="0"/>
              <a:pPr/>
              <a:t>15.01.2025</a:t>
            </a:fld>
            <a:endParaRPr lang="ru-RU"/>
          </a:p>
        </p:txBody>
      </p:sp>
      <p:sp>
        <p:nvSpPr>
          <p:cNvPr id="4" name="Нижний колонтитул 3">
            <a:extLst>
              <a:ext uri="{FF2B5EF4-FFF2-40B4-BE49-F238E27FC236}">
                <a16:creationId xmlns:a16="http://schemas.microsoft.com/office/drawing/2014/main" xmlns="" id="{A60D486F-4E37-4B63-8DB4-51C769EBF547}"/>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xmlns="" id="{942A00E0-D625-4CA1-9F61-FC75D2030304}"/>
              </a:ext>
            </a:extLst>
          </p:cNvPr>
          <p:cNvSpPr>
            <a:spLocks noGrp="1"/>
          </p:cNvSpPr>
          <p:nvPr>
            <p:ph type="sldNum" sz="quarter" idx="12"/>
          </p:nvPr>
        </p:nvSpPr>
        <p:spPr/>
        <p:txBody>
          <a:bodyPr/>
          <a:lstStyle/>
          <a:p>
            <a:fld id="{B2FE3778-265B-4F8F-8BAC-2309FA1B5CD0}" type="slidenum">
              <a:rPr lang="ru-RU" smtClean="0"/>
              <a:pPr/>
              <a:t>‹#›</a:t>
            </a:fld>
            <a:endParaRPr lang="ru-RU"/>
          </a:p>
        </p:txBody>
      </p:sp>
    </p:spTree>
    <p:extLst>
      <p:ext uri="{BB962C8B-B14F-4D97-AF65-F5344CB8AC3E}">
        <p14:creationId xmlns:p14="http://schemas.microsoft.com/office/powerpoint/2010/main" val="1608320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94FDDADD-0851-46C0-8738-8A1443F5CA8A}"/>
              </a:ext>
            </a:extLst>
          </p:cNvPr>
          <p:cNvSpPr>
            <a:spLocks noGrp="1"/>
          </p:cNvSpPr>
          <p:nvPr>
            <p:ph type="dt" sz="half" idx="10"/>
          </p:nvPr>
        </p:nvSpPr>
        <p:spPr/>
        <p:txBody>
          <a:bodyPr/>
          <a:lstStyle/>
          <a:p>
            <a:fld id="{111C1575-B73A-4077-BDFA-1DFBB9CB4314}" type="datetimeFigureOut">
              <a:rPr lang="ru-RU" smtClean="0"/>
              <a:pPr/>
              <a:t>15.01.2025</a:t>
            </a:fld>
            <a:endParaRPr lang="ru-RU"/>
          </a:p>
        </p:txBody>
      </p:sp>
      <p:sp>
        <p:nvSpPr>
          <p:cNvPr id="3" name="Нижний колонтитул 2">
            <a:extLst>
              <a:ext uri="{FF2B5EF4-FFF2-40B4-BE49-F238E27FC236}">
                <a16:creationId xmlns:a16="http://schemas.microsoft.com/office/drawing/2014/main" xmlns="" id="{FDC35774-A0D0-4DAF-8530-6457CEC30145}"/>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BAE12979-5029-4131-B9E4-D382761266E4}"/>
              </a:ext>
            </a:extLst>
          </p:cNvPr>
          <p:cNvSpPr>
            <a:spLocks noGrp="1"/>
          </p:cNvSpPr>
          <p:nvPr>
            <p:ph type="sldNum" sz="quarter" idx="12"/>
          </p:nvPr>
        </p:nvSpPr>
        <p:spPr/>
        <p:txBody>
          <a:bodyPr/>
          <a:lstStyle/>
          <a:p>
            <a:fld id="{B2FE3778-265B-4F8F-8BAC-2309FA1B5CD0}" type="slidenum">
              <a:rPr lang="ru-RU" smtClean="0"/>
              <a:pPr/>
              <a:t>‹#›</a:t>
            </a:fld>
            <a:endParaRPr lang="ru-RU"/>
          </a:p>
        </p:txBody>
      </p:sp>
    </p:spTree>
    <p:extLst>
      <p:ext uri="{BB962C8B-B14F-4D97-AF65-F5344CB8AC3E}">
        <p14:creationId xmlns:p14="http://schemas.microsoft.com/office/powerpoint/2010/main" val="800860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B9C2AEB-C014-4636-93F0-6A6613A52FC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5CFE77D9-7654-418F-9B7B-8B7513B5E3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7ABDA2C6-020C-4ECC-824B-D0674877B6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2BFD273E-B130-4F1B-87C7-F6F11D720BC6}"/>
              </a:ext>
            </a:extLst>
          </p:cNvPr>
          <p:cNvSpPr>
            <a:spLocks noGrp="1"/>
          </p:cNvSpPr>
          <p:nvPr>
            <p:ph type="dt" sz="half" idx="10"/>
          </p:nvPr>
        </p:nvSpPr>
        <p:spPr/>
        <p:txBody>
          <a:bodyPr/>
          <a:lstStyle/>
          <a:p>
            <a:fld id="{111C1575-B73A-4077-BDFA-1DFBB9CB4314}" type="datetimeFigureOut">
              <a:rPr lang="ru-RU" smtClean="0"/>
              <a:pPr/>
              <a:t>15.01.2025</a:t>
            </a:fld>
            <a:endParaRPr lang="ru-RU"/>
          </a:p>
        </p:txBody>
      </p:sp>
      <p:sp>
        <p:nvSpPr>
          <p:cNvPr id="6" name="Нижний колонтитул 5">
            <a:extLst>
              <a:ext uri="{FF2B5EF4-FFF2-40B4-BE49-F238E27FC236}">
                <a16:creationId xmlns:a16="http://schemas.microsoft.com/office/drawing/2014/main" xmlns="" id="{B91E6E78-7964-4849-A4B3-57B724CFB3D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0D2E345E-6DD4-4BE9-9C14-413171457387}"/>
              </a:ext>
            </a:extLst>
          </p:cNvPr>
          <p:cNvSpPr>
            <a:spLocks noGrp="1"/>
          </p:cNvSpPr>
          <p:nvPr>
            <p:ph type="sldNum" sz="quarter" idx="12"/>
          </p:nvPr>
        </p:nvSpPr>
        <p:spPr/>
        <p:txBody>
          <a:bodyPr/>
          <a:lstStyle/>
          <a:p>
            <a:fld id="{B2FE3778-265B-4F8F-8BAC-2309FA1B5CD0}" type="slidenum">
              <a:rPr lang="ru-RU" smtClean="0"/>
              <a:pPr/>
              <a:t>‹#›</a:t>
            </a:fld>
            <a:endParaRPr lang="ru-RU"/>
          </a:p>
        </p:txBody>
      </p:sp>
    </p:spTree>
    <p:extLst>
      <p:ext uri="{BB962C8B-B14F-4D97-AF65-F5344CB8AC3E}">
        <p14:creationId xmlns:p14="http://schemas.microsoft.com/office/powerpoint/2010/main" val="3220107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558EED5-757E-4C4D-BD35-D787621C2CB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767B6605-F224-47C2-B765-04B2EE6781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xmlns="" id="{E47CAFF0-605B-4F7D-AC68-AEFEC2F624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453FAF01-9264-4462-B2A1-4FE5839BB67E}"/>
              </a:ext>
            </a:extLst>
          </p:cNvPr>
          <p:cNvSpPr>
            <a:spLocks noGrp="1"/>
          </p:cNvSpPr>
          <p:nvPr>
            <p:ph type="dt" sz="half" idx="10"/>
          </p:nvPr>
        </p:nvSpPr>
        <p:spPr/>
        <p:txBody>
          <a:bodyPr/>
          <a:lstStyle/>
          <a:p>
            <a:fld id="{111C1575-B73A-4077-BDFA-1DFBB9CB4314}" type="datetimeFigureOut">
              <a:rPr lang="ru-RU" smtClean="0"/>
              <a:pPr/>
              <a:t>15.01.2025</a:t>
            </a:fld>
            <a:endParaRPr lang="ru-RU"/>
          </a:p>
        </p:txBody>
      </p:sp>
      <p:sp>
        <p:nvSpPr>
          <p:cNvPr id="6" name="Нижний колонтитул 5">
            <a:extLst>
              <a:ext uri="{FF2B5EF4-FFF2-40B4-BE49-F238E27FC236}">
                <a16:creationId xmlns:a16="http://schemas.microsoft.com/office/drawing/2014/main" xmlns="" id="{A39D749A-DFAD-4597-BF0F-833E3B60597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74F03100-3A37-4663-B39E-277A71463C8B}"/>
              </a:ext>
            </a:extLst>
          </p:cNvPr>
          <p:cNvSpPr>
            <a:spLocks noGrp="1"/>
          </p:cNvSpPr>
          <p:nvPr>
            <p:ph type="sldNum" sz="quarter" idx="12"/>
          </p:nvPr>
        </p:nvSpPr>
        <p:spPr/>
        <p:txBody>
          <a:bodyPr/>
          <a:lstStyle/>
          <a:p>
            <a:fld id="{B2FE3778-265B-4F8F-8BAC-2309FA1B5CD0}" type="slidenum">
              <a:rPr lang="ru-RU" smtClean="0"/>
              <a:pPr/>
              <a:t>‹#›</a:t>
            </a:fld>
            <a:endParaRPr lang="ru-RU"/>
          </a:p>
        </p:txBody>
      </p:sp>
    </p:spTree>
    <p:extLst>
      <p:ext uri="{BB962C8B-B14F-4D97-AF65-F5344CB8AC3E}">
        <p14:creationId xmlns:p14="http://schemas.microsoft.com/office/powerpoint/2010/main" val="98237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9EA9A93-AEED-4C8C-9D9F-D8A55F2B61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E579BF42-B9CF-4AB8-8E94-0D4ADBA9C2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9E2A88A9-A58C-4395-8FE0-6CF02CBDEF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1C1575-B73A-4077-BDFA-1DFBB9CB4314}" type="datetimeFigureOut">
              <a:rPr lang="ru-RU" smtClean="0"/>
              <a:pPr/>
              <a:t>15.01.2025</a:t>
            </a:fld>
            <a:endParaRPr lang="ru-RU"/>
          </a:p>
        </p:txBody>
      </p:sp>
      <p:sp>
        <p:nvSpPr>
          <p:cNvPr id="5" name="Нижний колонтитул 4">
            <a:extLst>
              <a:ext uri="{FF2B5EF4-FFF2-40B4-BE49-F238E27FC236}">
                <a16:creationId xmlns:a16="http://schemas.microsoft.com/office/drawing/2014/main" xmlns="" id="{FD913EDB-2ABB-43AC-B4B4-223108C6C3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xmlns="" id="{04298E82-7D19-4AE3-A12D-8DFD2E97DD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FE3778-265B-4F8F-8BAC-2309FA1B5CD0}" type="slidenum">
              <a:rPr lang="ru-RU" smtClean="0"/>
              <a:pPr/>
              <a:t>‹#›</a:t>
            </a:fld>
            <a:endParaRPr lang="ru-RU"/>
          </a:p>
        </p:txBody>
      </p:sp>
    </p:spTree>
    <p:extLst>
      <p:ext uri="{BB962C8B-B14F-4D97-AF65-F5344CB8AC3E}">
        <p14:creationId xmlns:p14="http://schemas.microsoft.com/office/powerpoint/2010/main" val="8685451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2B6671F-28E2-434A-8CF7-FB4CD8F61B80}"/>
              </a:ext>
            </a:extLst>
          </p:cNvPr>
          <p:cNvSpPr>
            <a:spLocks noGrp="1"/>
          </p:cNvSpPr>
          <p:nvPr>
            <p:ph type="ctrTitle"/>
          </p:nvPr>
        </p:nvSpPr>
        <p:spPr>
          <a:xfrm>
            <a:off x="443948" y="437322"/>
            <a:ext cx="11304104" cy="728870"/>
          </a:xfrm>
        </p:spPr>
        <p:txBody>
          <a:bodyPr>
            <a:noAutofit/>
          </a:bodyPr>
          <a:lstStyle/>
          <a:p>
            <a:r>
              <a:rPr lang="kk-KZ" sz="2800" dirty="0">
                <a:latin typeface="Times New Roman" panose="02020603050405020304" pitchFamily="18" charset="0"/>
                <a:cs typeface="Times New Roman" panose="02020603050405020304" pitchFamily="18" charset="0"/>
              </a:rPr>
              <a:t>Әл-Фараби атындағы Қазақ Ұлттық Университеті</a:t>
            </a:r>
            <a:br>
              <a:rPr lang="kk-KZ" sz="2800" dirty="0">
                <a:latin typeface="Times New Roman" panose="02020603050405020304" pitchFamily="18" charset="0"/>
                <a:cs typeface="Times New Roman" panose="02020603050405020304" pitchFamily="18" charset="0"/>
              </a:rPr>
            </a:br>
            <a:r>
              <a:rPr lang="kk-KZ" sz="2800" dirty="0">
                <a:latin typeface="Times New Roman" panose="02020603050405020304" pitchFamily="18" charset="0"/>
                <a:cs typeface="Times New Roman" panose="02020603050405020304" pitchFamily="18" charset="0"/>
              </a:rPr>
              <a:t> Биология және биотехнология факультеті</a:t>
            </a:r>
            <a:endParaRPr lang="ru-RU" sz="2800" dirty="0">
              <a:latin typeface="Times New Roman" panose="02020603050405020304" pitchFamily="18" charset="0"/>
              <a:cs typeface="Times New Roman" panose="02020603050405020304" pitchFamily="18" charset="0"/>
            </a:endParaRPr>
          </a:p>
        </p:txBody>
      </p:sp>
      <p:sp>
        <p:nvSpPr>
          <p:cNvPr id="3" name="Подзаголовок 2">
            <a:extLst>
              <a:ext uri="{FF2B5EF4-FFF2-40B4-BE49-F238E27FC236}">
                <a16:creationId xmlns:a16="http://schemas.microsoft.com/office/drawing/2014/main" xmlns="" id="{60E63A0D-9BAC-4ABE-8885-6750DC45DEE3}"/>
              </a:ext>
            </a:extLst>
          </p:cNvPr>
          <p:cNvSpPr>
            <a:spLocks noGrp="1"/>
          </p:cNvSpPr>
          <p:nvPr>
            <p:ph type="subTitle" idx="1"/>
          </p:nvPr>
        </p:nvSpPr>
        <p:spPr>
          <a:xfrm rot="10800000" flipV="1">
            <a:off x="1020418" y="2147244"/>
            <a:ext cx="9939130" cy="2308527"/>
          </a:xfrm>
        </p:spPr>
        <p:txBody>
          <a:bodyPr>
            <a:normAutofit/>
          </a:bodyPr>
          <a:lstStyle/>
          <a:p>
            <a:r>
              <a:rPr lang="kk-KZ" sz="4000" smtClean="0">
                <a:latin typeface="Times New Roman" panose="02020603050405020304" pitchFamily="18" charset="0"/>
                <a:cs typeface="Times New Roman" panose="02020603050405020304" pitchFamily="18" charset="0"/>
              </a:rPr>
              <a:t>Дәріс-12</a:t>
            </a:r>
            <a:endParaRPr lang="kk-KZ" sz="4000" dirty="0">
              <a:latin typeface="Times New Roman" panose="02020603050405020304" pitchFamily="18" charset="0"/>
              <a:cs typeface="Times New Roman" panose="02020603050405020304" pitchFamily="18" charset="0"/>
            </a:endParaRPr>
          </a:p>
          <a:p>
            <a:r>
              <a:rPr lang="kk-KZ" sz="2800" dirty="0">
                <a:latin typeface="Times New Roman" panose="02020603050405020304" pitchFamily="18" charset="0"/>
                <a:cs typeface="Times New Roman" panose="02020603050405020304" pitchFamily="18" charset="0"/>
              </a:rPr>
              <a:t>Патология жағдайындағы лимфомиелоидты кешен. Патология кезіндегі сүйек кемігі. Тимус, қызыл сүйек кемігі. Лимфоидтық мүшелердің маңыздылығы, құрылысы мен қызметтері.</a:t>
            </a:r>
            <a:endParaRPr lang="kk-KZ" sz="44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9A1061E2-A82E-481F-B215-4C51EF55F459}"/>
              </a:ext>
            </a:extLst>
          </p:cNvPr>
          <p:cNvSpPr txBox="1"/>
          <p:nvPr/>
        </p:nvSpPr>
        <p:spPr>
          <a:xfrm>
            <a:off x="2378766" y="5436822"/>
            <a:ext cx="8097078" cy="523220"/>
          </a:xfrm>
          <a:prstGeom prst="rect">
            <a:avLst/>
          </a:prstGeom>
          <a:noFill/>
        </p:spPr>
        <p:txBody>
          <a:bodyPr wrap="square" rtlCol="0">
            <a:spAutoFit/>
          </a:bodyPr>
          <a:lstStyle/>
          <a:p>
            <a:pPr algn="ctr"/>
            <a:r>
              <a:rPr lang="kk-KZ" sz="2800" dirty="0">
                <a:latin typeface="Times New Roman" panose="02020603050405020304" pitchFamily="18" charset="0"/>
                <a:cs typeface="Times New Roman" panose="02020603050405020304" pitchFamily="18" charset="0"/>
              </a:rPr>
              <a:t>Дәріскер: б.ғ.к., доцент Атанбаева Г.К.</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3047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E8E7D299-FDD4-494F-B0F1-DBE83E4363C7}"/>
              </a:ext>
            </a:extLst>
          </p:cNvPr>
          <p:cNvSpPr>
            <a:spLocks noGrp="1"/>
          </p:cNvSpPr>
          <p:nvPr>
            <p:ph idx="1"/>
          </p:nvPr>
        </p:nvSpPr>
        <p:spPr>
          <a:xfrm>
            <a:off x="838200" y="159026"/>
            <a:ext cx="10515600" cy="6017937"/>
          </a:xfrm>
        </p:spPr>
        <p:txBody>
          <a:bodyPr>
            <a:normAutofit fontScale="92500" lnSpcReduction="10000"/>
          </a:bodyPr>
          <a:lstStyle/>
          <a:p>
            <a:pPr marL="0" indent="0">
              <a:buNone/>
            </a:pPr>
            <a:r>
              <a:rPr lang="ru-RU" dirty="0" err="1">
                <a:latin typeface="Times New Roman" panose="02020603050405020304" pitchFamily="18" charset="0"/>
                <a:cs typeface="Times New Roman" panose="02020603050405020304" pitchFamily="18" charset="0"/>
              </a:rPr>
              <a:t>Оның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негізін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құрамында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түрлі</a:t>
            </a:r>
            <a:r>
              <a:rPr lang="ru-RU" dirty="0">
                <a:latin typeface="Times New Roman" panose="02020603050405020304" pitchFamily="18" charset="0"/>
                <a:cs typeface="Times New Roman" panose="02020603050405020304" pitchFamily="18" charset="0"/>
              </a:rPr>
              <a:t> даму </a:t>
            </a:r>
            <a:r>
              <a:rPr lang="ru-RU" dirty="0" err="1">
                <a:latin typeface="Times New Roman" panose="02020603050405020304" pitchFamily="18" charset="0"/>
                <a:cs typeface="Times New Roman" panose="02020603050405020304" pitchFamily="18" charset="0"/>
              </a:rPr>
              <a:t>сатысындағы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жасушалары</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тамырлары</a:t>
            </a:r>
            <a:r>
              <a:rPr lang="ru-RU" dirty="0">
                <a:latin typeface="Times New Roman" panose="02020603050405020304" pitchFamily="18" charset="0"/>
                <a:cs typeface="Times New Roman" panose="02020603050405020304" pitchFamily="18" charset="0"/>
              </a:rPr>
              <a:t> бар </a:t>
            </a:r>
            <a:r>
              <a:rPr lang="ru-RU" dirty="0" err="1">
                <a:latin typeface="Times New Roman" panose="02020603050405020304" pitchFamily="18" charset="0"/>
                <a:cs typeface="Times New Roman" panose="02020603050405020304" pitchFamily="18" charset="0"/>
              </a:rPr>
              <a:t>жіңішке</a:t>
            </a:r>
            <a:r>
              <a:rPr lang="ru-RU" dirty="0">
                <a:latin typeface="Times New Roman" panose="02020603050405020304" pitchFamily="18" charset="0"/>
                <a:cs typeface="Times New Roman" panose="02020603050405020304" pitchFamily="18" charset="0"/>
              </a:rPr>
              <a:t> та</a:t>
            </a:r>
            <a:r>
              <a:rPr lang="kk-KZ" dirty="0">
                <a:latin typeface="Times New Roman" panose="02020603050405020304" pitchFamily="18" charset="0"/>
                <a:cs typeface="Times New Roman" panose="02020603050405020304" pitchFamily="18" charset="0"/>
              </a:rPr>
              <a:t>л</a:t>
            </a:r>
            <a:r>
              <a:rPr lang="ru-RU" dirty="0" err="1">
                <a:latin typeface="Times New Roman" panose="02020603050405020304" pitchFamily="18" charset="0"/>
                <a:cs typeface="Times New Roman" panose="02020603050405020304" pitchFamily="18" charset="0"/>
              </a:rPr>
              <a:t>шықты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ретикулалы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ұлпа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құрайды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Сүйек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кемігі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майында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түзілетін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бастама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ізашар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жасушалары</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көп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мүмкіндікті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діңгекті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мүмкіндікті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жартылай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діңгекті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мүмкіндікті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бласттар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жетіледі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Бласттардан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эритроциттердің</a:t>
            </a:r>
            <a:r>
              <a:rPr lang="ru-RU" dirty="0">
                <a:latin typeface="Times New Roman" panose="02020603050405020304" pitchFamily="18" charset="0"/>
                <a:cs typeface="Times New Roman" panose="02020603050405020304" pitchFamily="18" charset="0"/>
              </a:rPr>
              <a:t> даму </a:t>
            </a:r>
            <a:r>
              <a:rPr lang="ru-RU" dirty="0" err="1">
                <a:latin typeface="Times New Roman" panose="02020603050405020304" pitchFamily="18" charset="0"/>
                <a:cs typeface="Times New Roman" panose="02020603050405020304" pitchFamily="18" charset="0"/>
              </a:rPr>
              <a:t>қатары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базофилді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полихромотофилді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ацидофилді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эритробласт</a:t>
            </a:r>
            <a:r>
              <a:rPr lang="ru-RU" dirty="0">
                <a:latin typeface="Times New Roman" panose="02020603050405020304" pitchFamily="18" charset="0"/>
                <a:cs typeface="Times New Roman" panose="02020603050405020304" pitchFamily="18" charset="0"/>
              </a:rPr>
              <a:t>, нормобласт, эритроцит), </a:t>
            </a:r>
            <a:r>
              <a:rPr lang="ru-RU" dirty="0" err="1">
                <a:latin typeface="Times New Roman" panose="02020603050405020304" pitchFamily="18" charset="0"/>
                <a:cs typeface="Times New Roman" panose="02020603050405020304" pitchFamily="18" charset="0"/>
              </a:rPr>
              <a:t>лейкоциттердің</a:t>
            </a:r>
            <a:r>
              <a:rPr lang="ru-RU" dirty="0">
                <a:latin typeface="Times New Roman" panose="02020603050405020304" pitchFamily="18" charset="0"/>
                <a:cs typeface="Times New Roman" panose="02020603050405020304" pitchFamily="18" charset="0"/>
              </a:rPr>
              <a:t> даму </a:t>
            </a:r>
            <a:r>
              <a:rPr lang="ru-RU" dirty="0" err="1">
                <a:latin typeface="Times New Roman" panose="02020603050405020304" pitchFamily="18" charset="0"/>
                <a:cs typeface="Times New Roman" panose="02020603050405020304" pitchFamily="18" charset="0"/>
              </a:rPr>
              <a:t>қатары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гранулоциттер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агранулоциттер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мегакариоциттің</a:t>
            </a:r>
            <a:r>
              <a:rPr lang="ru-RU" dirty="0">
                <a:latin typeface="Times New Roman" panose="02020603050405020304" pitchFamily="18" charset="0"/>
                <a:cs typeface="Times New Roman" panose="02020603050405020304" pitchFamily="18" charset="0"/>
              </a:rPr>
              <a:t> даму </a:t>
            </a:r>
            <a:r>
              <a:rPr lang="ru-RU" dirty="0" err="1">
                <a:latin typeface="Times New Roman" panose="02020603050405020304" pitchFamily="18" charset="0"/>
                <a:cs typeface="Times New Roman" panose="02020603050405020304" pitchFamily="18" charset="0"/>
              </a:rPr>
              <a:t>қатары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қантабақшалары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дамиды</a:t>
            </a:r>
            <a:r>
              <a:rPr lang="ru-RU" dirty="0">
                <a:latin typeface="Times New Roman" panose="02020603050405020304" pitchFamily="18" charset="0"/>
                <a:cs typeface="Times New Roman" panose="02020603050405020304" pitchFamily="18" charset="0"/>
              </a:rPr>
              <a:t>.</a:t>
            </a:r>
          </a:p>
          <a:p>
            <a:pPr marL="0" indent="0">
              <a:buNone/>
            </a:pPr>
            <a:endParaRPr lang="ru-RU" dirty="0">
              <a:latin typeface="Times New Roman" panose="02020603050405020304" pitchFamily="18" charset="0"/>
              <a:cs typeface="Times New Roman" panose="02020603050405020304" pitchFamily="18" charset="0"/>
            </a:endParaRPr>
          </a:p>
          <a:p>
            <a:pPr marL="0" indent="0">
              <a:buNone/>
            </a:pPr>
            <a:r>
              <a:rPr lang="ru-RU" dirty="0" err="1">
                <a:latin typeface="Times New Roman" panose="02020603050405020304" pitchFamily="18" charset="0"/>
                <a:cs typeface="Times New Roman" panose="02020603050405020304" pitchFamily="18" charset="0"/>
              </a:rPr>
              <a:t>Гранулоциттер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қатарынан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цитоплазмасында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дәншелері</a:t>
            </a:r>
            <a:r>
              <a:rPr lang="ru-RU" dirty="0">
                <a:latin typeface="Times New Roman" panose="02020603050405020304" pitchFamily="18" charset="0"/>
                <a:cs typeface="Times New Roman" panose="02020603050405020304" pitchFamily="18" charset="0"/>
              </a:rPr>
              <a:t> бар </a:t>
            </a:r>
            <a:r>
              <a:rPr lang="ru-RU" dirty="0" err="1">
                <a:latin typeface="Times New Roman" panose="02020603050405020304" pitchFamily="18" charset="0"/>
                <a:cs typeface="Times New Roman" panose="02020603050405020304" pitchFamily="18" charset="0"/>
              </a:rPr>
              <a:t>базофилді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эозинофилді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нейтрофилді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гранулоциттер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лимфобласттардан</a:t>
            </a:r>
            <a:r>
              <a:rPr lang="ru-RU" dirty="0">
                <a:latin typeface="Times New Roman" panose="02020603050405020304" pitchFamily="18" charset="0"/>
                <a:cs typeface="Times New Roman" panose="02020603050405020304" pitchFamily="18" charset="0"/>
              </a:rPr>
              <a:t> тимус пен </a:t>
            </a:r>
            <a:r>
              <a:rPr lang="ru-RU" dirty="0" err="1">
                <a:latin typeface="Times New Roman" panose="02020603050405020304" pitchFamily="18" charset="0"/>
                <a:cs typeface="Times New Roman" panose="02020603050405020304" pitchFamily="18" charset="0"/>
              </a:rPr>
              <a:t>шеткі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мүшелерінде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көкбауыр</a:t>
            </a:r>
            <a:r>
              <a:rPr lang="ru-RU" dirty="0">
                <a:latin typeface="Times New Roman" panose="02020603050405020304" pitchFamily="18" charset="0"/>
                <a:cs typeface="Times New Roman" panose="02020603050405020304" pitchFamily="18" charset="0"/>
              </a:rPr>
              <a:t>, лимфа </a:t>
            </a:r>
            <a:r>
              <a:rPr lang="ru-RU" dirty="0" err="1">
                <a:latin typeface="Times New Roman" panose="02020603050405020304" pitchFamily="18" charset="0"/>
                <a:cs typeface="Times New Roman" panose="02020603050405020304" pitchFamily="18" charset="0"/>
              </a:rPr>
              <a:t>түйіндері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лимфоэпителтальды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құрылымдар</a:t>
            </a:r>
            <a:r>
              <a:rPr lang="ru-RU" dirty="0">
                <a:latin typeface="Times New Roman" panose="02020603050405020304" pitchFamily="18" charset="0"/>
                <a:cs typeface="Times New Roman" panose="02020603050405020304" pitchFamily="18" charset="0"/>
              </a:rPr>
              <a:t>) Т-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лимфоциттер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монобласттардан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моноциттер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жетіледі</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682221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7BA2A0BF-36E0-4B3D-8B9F-FD29131FE69B}"/>
              </a:ext>
            </a:extLst>
          </p:cNvPr>
          <p:cNvSpPr>
            <a:spLocks noGrp="1"/>
          </p:cNvSpPr>
          <p:nvPr>
            <p:ph idx="1"/>
          </p:nvPr>
        </p:nvSpPr>
        <p:spPr>
          <a:xfrm>
            <a:off x="838200" y="1537252"/>
            <a:ext cx="10515600" cy="4639711"/>
          </a:xfrm>
        </p:spPr>
        <p:txBody>
          <a:bodyPr/>
          <a:lstStyle/>
          <a:p>
            <a:pPr marL="0" indent="0">
              <a:buNone/>
            </a:pPr>
            <a:r>
              <a:rPr lang="ru-RU" b="1" dirty="0" err="1">
                <a:latin typeface="Times New Roman" panose="02020603050405020304" pitchFamily="18" charset="0"/>
                <a:cs typeface="Times New Roman" panose="02020603050405020304" pitchFamily="18" charset="0"/>
              </a:rPr>
              <a:t>Айырша</a:t>
            </a:r>
            <a:r>
              <a:rPr lang="ru-RU" b="1" dirty="0">
                <a:latin typeface="Times New Roman" panose="02020603050405020304" pitchFamily="18" charset="0"/>
                <a:cs typeface="Times New Roman" panose="02020603050405020304" pitchFamily="18" charset="0"/>
              </a:rPr>
              <a:t> без</a:t>
            </a:r>
            <a:r>
              <a:rPr lang="en-US"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(тимус) </a:t>
            </a:r>
            <a:r>
              <a:rPr lang="ru-RU" dirty="0" err="1">
                <a:latin typeface="Times New Roman" panose="02020603050405020304" pitchFamily="18" charset="0"/>
                <a:cs typeface="Times New Roman" panose="02020603050405020304" pitchFamily="18" charset="0"/>
              </a:rPr>
              <a:t>кеуде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қуысында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кеңірдектің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жоғарғы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ұшын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жауып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тұрады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Адамның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балалық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шағында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ірі</a:t>
            </a:r>
            <a:r>
              <a:rPr lang="ru-RU" dirty="0">
                <a:latin typeface="Times New Roman" panose="02020603050405020304" pitchFamily="18" charset="0"/>
                <a:cs typeface="Times New Roman" panose="02020603050405020304" pitchFamily="18" charset="0"/>
              </a:rPr>
              <a:t> (30грамм) </a:t>
            </a:r>
            <a:r>
              <a:rPr lang="ru-RU" dirty="0" err="1">
                <a:latin typeface="Times New Roman" panose="02020603050405020304" pitchFamily="18" charset="0"/>
                <a:cs typeface="Times New Roman" panose="02020603050405020304" pitchFamily="18" charset="0"/>
              </a:rPr>
              <a:t>толады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Жыныстық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жетілуден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кейін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кішірейеді</a:t>
            </a:r>
            <a:r>
              <a:rPr lang="ru-RU" dirty="0">
                <a:latin typeface="Times New Roman" panose="02020603050405020304" pitchFamily="18" charset="0"/>
                <a:cs typeface="Times New Roman" panose="02020603050405020304" pitchFamily="18" charset="0"/>
              </a:rPr>
              <a:t> (20грамм). </a:t>
            </a:r>
            <a:r>
              <a:rPr lang="ru-RU" dirty="0" err="1">
                <a:latin typeface="Times New Roman" panose="02020603050405020304" pitchFamily="18" charset="0"/>
                <a:cs typeface="Times New Roman" panose="02020603050405020304" pitchFamily="18" charset="0"/>
              </a:rPr>
              <a:t>Қызметі</a:t>
            </a:r>
            <a:r>
              <a:rPr lang="ru-RU" dirty="0">
                <a:latin typeface="Times New Roman" panose="02020603050405020304" pitchFamily="18" charset="0"/>
                <a:cs typeface="Times New Roman" panose="02020603050405020304" pitchFamily="18" charset="0"/>
              </a:rPr>
              <a:t> : 1)</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без </a:t>
            </a:r>
            <a:r>
              <a:rPr lang="ru-RU" dirty="0" err="1">
                <a:latin typeface="Times New Roman" panose="02020603050405020304" pitchFamily="18" charset="0"/>
                <a:cs typeface="Times New Roman" panose="02020603050405020304" pitchFamily="18" charset="0"/>
              </a:rPr>
              <a:t>тимозин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гармонын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ағзада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жүйеніңорталық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саналады.т</a:t>
            </a:r>
            <a:r>
              <a:rPr lang="ru-RU" dirty="0">
                <a:latin typeface="Times New Roman" panose="02020603050405020304" pitchFamily="18" charset="0"/>
                <a:cs typeface="Times New Roman" panose="02020603050405020304" pitchFamily="18" charset="0"/>
              </a:rPr>
              <a:t> 2)</a:t>
            </a:r>
            <a:r>
              <a:rPr lang="ru-RU" dirty="0" err="1">
                <a:latin typeface="Times New Roman" panose="02020603050405020304" pitchFamily="18" charset="0"/>
                <a:cs typeface="Times New Roman" panose="02020603050405020304" pitchFamily="18" charset="0"/>
              </a:rPr>
              <a:t>Тимозин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гармоны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жетіспесе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ағзаның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қасиеті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төмендейді</a:t>
            </a:r>
            <a:r>
              <a:rPr lang="ru-RU" dirty="0">
                <a:latin typeface="Times New Roman" panose="02020603050405020304" pitchFamily="18" charset="0"/>
                <a:cs typeface="Times New Roman" panose="02020603050405020304" pitchFamily="18" charset="0"/>
              </a:rPr>
              <a:t>. 3)</a:t>
            </a:r>
            <a:r>
              <a:rPr lang="ru-RU" dirty="0" err="1">
                <a:latin typeface="Times New Roman" panose="02020603050405020304" pitchFamily="18" charset="0"/>
                <a:cs typeface="Times New Roman" panose="02020603050405020304" pitchFamily="18" charset="0"/>
              </a:rPr>
              <a:t>Көкбауырдың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мөлшері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кішірейіп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қандағы</a:t>
            </a:r>
            <a:r>
              <a:rPr lang="ru-RU" dirty="0">
                <a:latin typeface="Times New Roman" panose="02020603050405020304" pitchFamily="18" charset="0"/>
                <a:cs typeface="Times New Roman" panose="02020603050405020304" pitchFamily="18" charset="0"/>
              </a:rPr>
              <a:t> лимфоцит </a:t>
            </a:r>
            <a:r>
              <a:rPr lang="ru-RU" dirty="0" err="1">
                <a:latin typeface="Times New Roman" panose="02020603050405020304" pitchFamily="18" charset="0"/>
                <a:cs typeface="Times New Roman" panose="02020603050405020304" pitchFamily="18" charset="0"/>
              </a:rPr>
              <a:t>жасушалары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азайып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түзілмейді</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4334813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E51BB7DC-197A-497B-A935-27D13100CCC4}"/>
              </a:ext>
            </a:extLst>
          </p:cNvPr>
          <p:cNvSpPr>
            <a:spLocks noGrp="1"/>
          </p:cNvSpPr>
          <p:nvPr>
            <p:ph idx="1"/>
          </p:nvPr>
        </p:nvSpPr>
        <p:spPr>
          <a:xfrm>
            <a:off x="838200" y="371060"/>
            <a:ext cx="10515600" cy="2878103"/>
          </a:xfrm>
        </p:spPr>
        <p:txBody>
          <a:bodyPr>
            <a:normAutofit/>
          </a:bodyPr>
          <a:lstStyle/>
          <a:p>
            <a:pPr marL="0" indent="0">
              <a:buNone/>
            </a:pPr>
            <a:r>
              <a:rPr lang="ru-RU" b="1" dirty="0" err="1">
                <a:latin typeface="Times New Roman" panose="02020603050405020304" pitchFamily="18" charset="0"/>
                <a:cs typeface="Times New Roman" panose="02020603050405020304" pitchFamily="18" charset="0"/>
              </a:rPr>
              <a:t>Айырша</a:t>
            </a:r>
            <a:r>
              <a:rPr lang="ru-RU" b="1" dirty="0">
                <a:latin typeface="Times New Roman" panose="02020603050405020304" pitchFamily="18" charset="0"/>
                <a:cs typeface="Times New Roman" panose="02020603050405020304" pitchFamily="18" charset="0"/>
              </a:rPr>
              <a:t> без </a:t>
            </a:r>
            <a:r>
              <a:rPr lang="ru-RU" dirty="0">
                <a:latin typeface="Times New Roman" panose="02020603050405020304" pitchFamily="18" charset="0"/>
                <a:cs typeface="Times New Roman" panose="02020603050405020304" pitchFamily="18" charset="0"/>
              </a:rPr>
              <a:t>(грек, </a:t>
            </a:r>
            <a:r>
              <a:rPr lang="en-US" dirty="0">
                <a:latin typeface="Times New Roman" panose="02020603050405020304" pitchFamily="18" charset="0"/>
                <a:cs typeface="Times New Roman" panose="02020603050405020304" pitchFamily="18" charset="0"/>
              </a:rPr>
              <a:t>thymus — </a:t>
            </a:r>
            <a:r>
              <a:rPr lang="ru-RU" dirty="0">
                <a:latin typeface="Times New Roman" panose="02020603050405020304" pitchFamily="18" charset="0"/>
                <a:cs typeface="Times New Roman" panose="02020603050405020304" pitchFamily="18" charset="0"/>
              </a:rPr>
              <a:t>тимус) — </a:t>
            </a:r>
            <a:r>
              <a:rPr lang="ru-RU" dirty="0" err="1">
                <a:latin typeface="Times New Roman" panose="02020603050405020304" pitchFamily="18" charset="0"/>
                <a:cs typeface="Times New Roman" panose="02020603050405020304" pitchFamily="18" charset="0"/>
              </a:rPr>
              <a:t>омыртқалы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жануарлар</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адам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организмдеріндегі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қалыптасуы</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оның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қызметінің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атқарылуын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қамтамасыз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ететін</a:t>
            </a:r>
            <a:r>
              <a:rPr lang="ru-RU" dirty="0">
                <a:latin typeface="Times New Roman" panose="02020603050405020304" pitchFamily="18" charset="0"/>
                <a:cs typeface="Times New Roman" panose="02020603050405020304" pitchFamily="18" charset="0"/>
              </a:rPr>
              <a:t> без. </a:t>
            </a:r>
            <a:r>
              <a:rPr lang="ru-RU" dirty="0" err="1">
                <a:latin typeface="Times New Roman" panose="02020603050405020304" pitchFamily="18" charset="0"/>
                <a:cs typeface="Times New Roman" panose="02020603050405020304" pitchFamily="18" charset="0"/>
              </a:rPr>
              <a:t>Айырша</a:t>
            </a:r>
            <a:r>
              <a:rPr lang="ru-RU" dirty="0">
                <a:latin typeface="Times New Roman" panose="02020603050405020304" pitchFamily="18" charset="0"/>
                <a:cs typeface="Times New Roman" panose="02020603050405020304" pitchFamily="18" charset="0"/>
              </a:rPr>
              <a:t> без </a:t>
            </a: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орталық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мүшесіне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жатады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көкірек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қуысында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орналасқан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көкірек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бөлігінен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кеңірдектің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қапталында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жатқан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жұп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мойын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бөлігінен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тұрады</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xmlns="" id="{399AEA65-2D26-48A1-97DB-9623D64E80AB}"/>
              </a:ext>
            </a:extLst>
          </p:cNvPr>
          <p:cNvPicPr>
            <a:picLocks noChangeAspect="1"/>
          </p:cNvPicPr>
          <p:nvPr/>
        </p:nvPicPr>
        <p:blipFill>
          <a:blip r:embed="rId2"/>
          <a:stretch>
            <a:fillRect/>
          </a:stretch>
        </p:blipFill>
        <p:spPr>
          <a:xfrm>
            <a:off x="3604593" y="2997374"/>
            <a:ext cx="4717773" cy="3489566"/>
          </a:xfrm>
          <a:prstGeom prst="rect">
            <a:avLst/>
          </a:prstGeom>
        </p:spPr>
      </p:pic>
    </p:spTree>
    <p:extLst>
      <p:ext uri="{BB962C8B-B14F-4D97-AF65-F5344CB8AC3E}">
        <p14:creationId xmlns:p14="http://schemas.microsoft.com/office/powerpoint/2010/main" val="1368281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311EC755-68B9-411D-931A-6FE56D94A59B}"/>
              </a:ext>
            </a:extLst>
          </p:cNvPr>
          <p:cNvSpPr>
            <a:spLocks noGrp="1"/>
          </p:cNvSpPr>
          <p:nvPr>
            <p:ph idx="1"/>
          </p:nvPr>
        </p:nvSpPr>
        <p:spPr>
          <a:xfrm>
            <a:off x="838200" y="671823"/>
            <a:ext cx="10515600" cy="5514354"/>
          </a:xfrm>
        </p:spPr>
        <p:txBody>
          <a:bodyPr>
            <a:normAutofit/>
          </a:bodyPr>
          <a:lstStyle/>
          <a:p>
            <a:pPr marL="0" indent="0">
              <a:buNone/>
            </a:pPr>
            <a:r>
              <a:rPr lang="ru-RU" sz="3600" dirty="0" err="1">
                <a:latin typeface="Times New Roman" panose="02020603050405020304" pitchFamily="18" charset="0"/>
                <a:cs typeface="Times New Roman" panose="02020603050405020304" pitchFamily="18" charset="0"/>
              </a:rPr>
              <a:t>Кейіннен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тимусқа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тәуелді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лимфоциттер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перифериялық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лимфоидты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мүшелерде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орналасады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және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өзгереді</a:t>
            </a:r>
            <a:r>
              <a:rPr lang="ru-RU" sz="3600" dirty="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T1 - </a:t>
            </a:r>
            <a:r>
              <a:rPr lang="ru-RU" sz="3600" dirty="0" err="1">
                <a:latin typeface="Times New Roman" panose="02020603050405020304" pitchFamily="18" charset="0"/>
                <a:cs typeface="Times New Roman" panose="02020603050405020304" pitchFamily="18" charset="0"/>
              </a:rPr>
              <a:t>жасушалар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көкбауырдың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периартериалды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аймақтарында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орналасады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сәулелі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энергияның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әсеріне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әлсіз</a:t>
            </a:r>
            <a:r>
              <a:rPr lang="ru-RU" sz="3600" dirty="0">
                <a:latin typeface="Times New Roman" panose="02020603050405020304" pitchFamily="18" charset="0"/>
                <a:cs typeface="Times New Roman" panose="02020603050405020304" pitchFamily="18" charset="0"/>
              </a:rPr>
              <a:t> реакция </a:t>
            </a:r>
            <a:r>
              <a:rPr lang="ru-RU" sz="3600" dirty="0" err="1">
                <a:latin typeface="Times New Roman" panose="02020603050405020304" pitchFamily="18" charset="0"/>
                <a:cs typeface="Times New Roman" panose="02020603050405020304" pitchFamily="18" charset="0"/>
              </a:rPr>
              <a:t>жасайды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және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жасушалық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иммунитеттің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әсер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етушілері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болып</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табылады</a:t>
            </a:r>
            <a:r>
              <a:rPr lang="ru-RU" sz="3600" dirty="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T2 - </a:t>
            </a:r>
            <a:r>
              <a:rPr lang="ru-RU" sz="3600" dirty="0" err="1">
                <a:latin typeface="Times New Roman" panose="02020603050405020304" pitchFamily="18" charset="0"/>
                <a:cs typeface="Times New Roman" panose="02020603050405020304" pitchFamily="18" charset="0"/>
              </a:rPr>
              <a:t>жасушалар</a:t>
            </a:r>
            <a:r>
              <a:rPr lang="ru-RU" sz="3600" dirty="0">
                <a:latin typeface="Times New Roman" panose="02020603050405020304" pitchFamily="18" charset="0"/>
                <a:cs typeface="Times New Roman" panose="02020603050405020304" pitchFamily="18" charset="0"/>
              </a:rPr>
              <a:t> лимфа </a:t>
            </a:r>
            <a:r>
              <a:rPr lang="ru-RU" sz="3600" dirty="0" err="1">
                <a:latin typeface="Times New Roman" panose="02020603050405020304" pitchFamily="18" charset="0"/>
                <a:cs typeface="Times New Roman" panose="02020603050405020304" pitchFamily="18" charset="0"/>
              </a:rPr>
              <a:t>түйіндерінің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перикортикалық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аймақтарында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жиналады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сезімтал</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және</a:t>
            </a:r>
            <a:r>
              <a:rPr lang="ru-RU" sz="3600" dirty="0">
                <a:latin typeface="Times New Roman" panose="02020603050405020304" pitchFamily="18" charset="0"/>
                <a:cs typeface="Times New Roman" panose="02020603050405020304" pitchFamily="18" charset="0"/>
              </a:rPr>
              <a:t> антиген </a:t>
            </a:r>
            <a:r>
              <a:rPr lang="ru-RU" sz="3600" dirty="0" err="1">
                <a:latin typeface="Times New Roman" panose="02020603050405020304" pitchFamily="18" charset="0"/>
                <a:cs typeface="Times New Roman" panose="02020603050405020304" pitchFamily="18" charset="0"/>
              </a:rPr>
              <a:t>реактивтілігімен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ерекшеленеді</a:t>
            </a:r>
            <a:r>
              <a:rPr lang="ru-RU" sz="36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092980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2C9727CC-D863-4203-985A-ED907283B0B1}"/>
              </a:ext>
            </a:extLst>
          </p:cNvPr>
          <p:cNvSpPr>
            <a:spLocks noGrp="1"/>
          </p:cNvSpPr>
          <p:nvPr>
            <p:ph idx="1"/>
          </p:nvPr>
        </p:nvSpPr>
        <p:spPr>
          <a:xfrm>
            <a:off x="718930" y="1149764"/>
            <a:ext cx="10515600" cy="4351338"/>
          </a:xfrm>
        </p:spPr>
        <p:txBody>
          <a:bodyPr/>
          <a:lstStyle/>
          <a:p>
            <a:pPr marL="0" indent="0">
              <a:buNone/>
            </a:pPr>
            <a:r>
              <a:rPr lang="ru-RU" dirty="0">
                <a:latin typeface="Times New Roman" panose="02020603050405020304" pitchFamily="18" charset="0"/>
                <a:cs typeface="Times New Roman" panose="02020603050405020304" pitchFamily="18" charset="0"/>
              </a:rPr>
              <a:t> Адам мен </a:t>
            </a:r>
            <a:r>
              <a:rPr lang="ru-RU" dirty="0" err="1">
                <a:latin typeface="Times New Roman" panose="02020603050405020304" pitchFamily="18" charset="0"/>
                <a:cs typeface="Times New Roman" panose="02020603050405020304" pitchFamily="18" charset="0"/>
              </a:rPr>
              <a:t>жануарлар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организмдеріндегі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гуморальдық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сұйықтық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иммунитеттердің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қалыптасуында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маңызды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рөл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атқаратын</a:t>
            </a:r>
            <a:r>
              <a:rPr lang="ru-RU" dirty="0">
                <a:latin typeface="Times New Roman" panose="02020603050405020304" pitchFamily="18" charset="0"/>
                <a:cs typeface="Times New Roman" panose="02020603050405020304" pitchFamily="18" charset="0"/>
              </a:rPr>
              <a:t> Т </a:t>
            </a:r>
            <a:r>
              <a:rPr lang="ru-RU" dirty="0" err="1">
                <a:latin typeface="Times New Roman" panose="02020603050405020304" pitchFamily="18" charset="0"/>
                <a:cs typeface="Times New Roman" panose="02020603050405020304" pitchFamily="18" charset="0"/>
              </a:rPr>
              <a:t>лимфоциттердің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түрліше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популяцияларын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түзу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арқылы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айырша</a:t>
            </a:r>
            <a:r>
              <a:rPr lang="ru-RU" dirty="0">
                <a:latin typeface="Times New Roman" panose="02020603050405020304" pitchFamily="18" charset="0"/>
                <a:cs typeface="Times New Roman" panose="02020603050405020304" pitchFamily="18" charset="0"/>
              </a:rPr>
              <a:t> без </a:t>
            </a:r>
            <a:r>
              <a:rPr lang="ru-RU" dirty="0" err="1">
                <a:latin typeface="Times New Roman" panose="02020603050405020304" pitchFamily="18" charset="0"/>
                <a:cs typeface="Times New Roman" panose="02020603050405020304" pitchFamily="18" charset="0"/>
              </a:rPr>
              <a:t>денедегі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иммуногендік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қызметті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реттеуге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қатысады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гуморальды</a:t>
            </a:r>
            <a:r>
              <a:rPr lang="ru-RU" dirty="0">
                <a:latin typeface="Times New Roman" panose="02020603050405020304" pitchFamily="18" charset="0"/>
                <a:cs typeface="Times New Roman" panose="02020603050405020304" pitchFamily="18" charset="0"/>
              </a:rPr>
              <a:t> фактор — </a:t>
            </a:r>
            <a:r>
              <a:rPr lang="ru-RU" dirty="0" err="1">
                <a:latin typeface="Times New Roman" panose="02020603050405020304" pitchFamily="18" charset="0"/>
                <a:cs typeface="Times New Roman" panose="02020603050405020304" pitchFamily="18" charset="0"/>
              </a:rPr>
              <a:t>тимозинді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организмнің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ішкі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сұйық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ортасына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қан</a:t>
            </a:r>
            <a:r>
              <a:rPr lang="ru-RU" dirty="0">
                <a:latin typeface="Times New Roman" panose="02020603050405020304" pitchFamily="18" charset="0"/>
                <a:cs typeface="Times New Roman" panose="02020603050405020304" pitchFamily="18" charset="0"/>
              </a:rPr>
              <a:t>, лимфа, </a:t>
            </a:r>
            <a:r>
              <a:rPr lang="ru-RU" dirty="0" err="1">
                <a:latin typeface="Times New Roman" panose="02020603050405020304" pitchFamily="18" charset="0"/>
                <a:cs typeface="Times New Roman" panose="02020603050405020304" pitchFamily="18" charset="0"/>
              </a:rPr>
              <a:t>ұлпа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сүйығы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шеткі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лимфоидты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мүшелер</a:t>
            </a:r>
            <a:r>
              <a:rPr lang="ru-RU" dirty="0">
                <a:latin typeface="Times New Roman" panose="02020603050405020304" pitchFamily="18" charset="0"/>
                <a:cs typeface="Times New Roman" panose="02020603050405020304" pitchFamily="18" charset="0"/>
              </a:rPr>
              <a:t> — лимфа </a:t>
            </a:r>
            <a:r>
              <a:rPr lang="ru-RU" dirty="0" err="1">
                <a:latin typeface="Times New Roman" panose="02020603050405020304" pitchFamily="18" charset="0"/>
                <a:cs typeface="Times New Roman" panose="02020603050405020304" pitchFamily="18" charset="0"/>
              </a:rPr>
              <a:t>түйіндері</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көкбауырдағы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лимфоциттердің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көбейіп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жетіліп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әсерлі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эффекторлы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клеткаларға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айналуын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қамтамасыз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Құрылысы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жағынан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айырша</a:t>
            </a:r>
            <a:r>
              <a:rPr lang="ru-RU" dirty="0">
                <a:latin typeface="Times New Roman" panose="02020603050405020304" pitchFamily="18" charset="0"/>
                <a:cs typeface="Times New Roman" panose="02020603050405020304" pitchFamily="18" charset="0"/>
              </a:rPr>
              <a:t> без </a:t>
            </a:r>
            <a:r>
              <a:rPr lang="ru-RU" dirty="0" err="1">
                <a:latin typeface="Times New Roman" panose="02020603050405020304" pitchFamily="18" charset="0"/>
                <a:cs typeface="Times New Roman" panose="02020603050405020304" pitchFamily="18" charset="0"/>
              </a:rPr>
              <a:t>лимфоидты-эпителиальды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мүшелерге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жатады</a:t>
            </a:r>
            <a:r>
              <a:rPr lang="ru-RU"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7114523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13F9BF76-B863-4E57-8430-BFFE358FD5EC}"/>
              </a:ext>
            </a:extLst>
          </p:cNvPr>
          <p:cNvSpPr>
            <a:spLocks noGrp="1"/>
          </p:cNvSpPr>
          <p:nvPr>
            <p:ph idx="1"/>
          </p:nvPr>
        </p:nvSpPr>
        <p:spPr>
          <a:xfrm>
            <a:off x="838200" y="675861"/>
            <a:ext cx="10515600" cy="5501102"/>
          </a:xfrm>
        </p:spPr>
        <p:txBody>
          <a:bodyPr>
            <a:normAutofit/>
          </a:bodyPr>
          <a:lstStyle/>
          <a:p>
            <a:pPr marL="0" indent="0">
              <a:buNone/>
            </a:pPr>
            <a:r>
              <a:rPr lang="ru-RU" dirty="0">
                <a:latin typeface="Times New Roman" panose="02020603050405020304" pitchFamily="18" charset="0"/>
                <a:cs typeface="Times New Roman" panose="02020603050405020304" pitchFamily="18" charset="0"/>
              </a:rPr>
              <a:t>Гипоталамус-гипофиз-</a:t>
            </a:r>
            <a:r>
              <a:rPr lang="ru-RU" dirty="0" err="1">
                <a:latin typeface="Times New Roman" panose="02020603050405020304" pitchFamily="18" charset="0"/>
                <a:cs typeface="Times New Roman" panose="02020603050405020304" pitchFamily="18" charset="0"/>
              </a:rPr>
              <a:t>кортикотроптық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жүйесі</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қорғаныс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реакцияларын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реттейді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Эндокриндік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жүйенің</a:t>
            </a:r>
            <a:r>
              <a:rPr lang="ru-RU" dirty="0">
                <a:latin typeface="Times New Roman" panose="02020603050405020304" pitchFamily="18" charset="0"/>
                <a:cs typeface="Times New Roman" panose="02020603050405020304" pitchFamily="18" charset="0"/>
              </a:rPr>
              <a:t> гипофиз-</a:t>
            </a:r>
            <a:r>
              <a:rPr lang="ru-RU" dirty="0" err="1">
                <a:latin typeface="Times New Roman" panose="02020603050405020304" pitchFamily="18" charset="0"/>
                <a:cs typeface="Times New Roman" panose="02020603050405020304" pitchFamily="18" charset="0"/>
              </a:rPr>
              <a:t>рефлекторлы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функцияларын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басқаратын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гипоталамустың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рөлі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ерекше</a:t>
            </a:r>
            <a:r>
              <a:rPr lang="ru-RU" dirty="0">
                <a:latin typeface="Times New Roman" panose="02020603050405020304" pitchFamily="18" charset="0"/>
                <a:cs typeface="Times New Roman" panose="02020603050405020304" pitchFamily="18" charset="0"/>
              </a:rPr>
              <a:t>.</a:t>
            </a:r>
          </a:p>
          <a:p>
            <a:pPr marL="0" indent="0">
              <a:buNone/>
            </a:pPr>
            <a:r>
              <a:rPr lang="ru-RU" dirty="0">
                <a:latin typeface="Times New Roman" panose="02020603050405020304" pitchFamily="18" charset="0"/>
                <a:cs typeface="Times New Roman" panose="02020603050405020304" pitchFamily="18" charset="0"/>
              </a:rPr>
              <a:t>Гипофиз </a:t>
            </a:r>
            <a:r>
              <a:rPr lang="ru-RU" dirty="0" err="1">
                <a:latin typeface="Times New Roman" panose="02020603050405020304" pitchFamily="18" charset="0"/>
                <a:cs typeface="Times New Roman" panose="02020603050405020304" pitchFamily="18" charset="0"/>
              </a:rPr>
              <a:t>безі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адренокортикотропты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гормонды</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ACTH) </a:t>
            </a:r>
            <a:r>
              <a:rPr lang="ru-RU" dirty="0" err="1">
                <a:latin typeface="Times New Roman" panose="02020603050405020304" pitchFamily="18" charset="0"/>
                <a:cs typeface="Times New Roman" panose="02020603050405020304" pitchFamily="18" charset="0"/>
              </a:rPr>
              <a:t>шығарады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қанға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лимфаға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еніп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шеткі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эндокриндік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бездерге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бүйрек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кортексі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т.б</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әсер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етеді</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ACTH </a:t>
            </a:r>
            <a:r>
              <a:rPr lang="ru-RU" dirty="0" err="1">
                <a:latin typeface="Times New Roman" panose="02020603050405020304" pitchFamily="18" charset="0"/>
                <a:cs typeface="Times New Roman" panose="02020603050405020304" pitchFamily="18" charset="0"/>
              </a:rPr>
              <a:t>кортизонның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қабынуға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гормонның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иммуносупрессант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түзілуін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ынталандырады</a:t>
            </a:r>
            <a:r>
              <a:rPr lang="ru-RU" dirty="0">
                <a:latin typeface="Times New Roman" panose="02020603050405020304" pitchFamily="18" charset="0"/>
                <a:cs typeface="Times New Roman" panose="02020603050405020304" pitchFamily="18" charset="0"/>
              </a:rPr>
              <a:t>. Гипофиз </a:t>
            </a:r>
            <a:r>
              <a:rPr lang="ru-RU" dirty="0" err="1">
                <a:latin typeface="Times New Roman" panose="02020603050405020304" pitchFamily="18" charset="0"/>
                <a:cs typeface="Times New Roman" panose="02020603050405020304" pitchFamily="18" charset="0"/>
              </a:rPr>
              <a:t>сонымен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иммунологиялық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реакцияларды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ынталандыратын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соматотрофиялық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гормонды</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STH) </a:t>
            </a:r>
            <a:r>
              <a:rPr lang="ru-RU" dirty="0" err="1">
                <a:latin typeface="Times New Roman" panose="02020603050405020304" pitchFamily="18" charset="0"/>
                <a:cs typeface="Times New Roman" panose="02020603050405020304" pitchFamily="18" charset="0"/>
              </a:rPr>
              <a:t>шығарады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реакция </a:t>
            </a:r>
            <a:r>
              <a:rPr lang="ru-RU" dirty="0" err="1">
                <a:latin typeface="Times New Roman" panose="02020603050405020304" pitchFamily="18" charset="0"/>
                <a:cs typeface="Times New Roman" panose="02020603050405020304" pitchFamily="18" charset="0"/>
              </a:rPr>
              <a:t>әрдайым</a:t>
            </a:r>
            <a:r>
              <a:rPr lang="ru-RU" dirty="0">
                <a:latin typeface="Times New Roman" panose="02020603050405020304" pitchFamily="18" charset="0"/>
                <a:cs typeface="Times New Roman" panose="02020603050405020304" pitchFamily="18" charset="0"/>
              </a:rPr>
              <a:t> бола </a:t>
            </a:r>
            <a:r>
              <a:rPr lang="ru-RU" dirty="0" err="1">
                <a:latin typeface="Times New Roman" panose="02020603050405020304" pitchFamily="18" charset="0"/>
                <a:cs typeface="Times New Roman" panose="02020603050405020304" pitchFamily="18" charset="0"/>
              </a:rPr>
              <a:t>бермейді</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35472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2D4AD696-5A1C-4001-9D37-851960260356}"/>
              </a:ext>
            </a:extLst>
          </p:cNvPr>
          <p:cNvPicPr>
            <a:picLocks noChangeAspect="1"/>
          </p:cNvPicPr>
          <p:nvPr/>
        </p:nvPicPr>
        <p:blipFill>
          <a:blip r:embed="rId2"/>
          <a:stretch>
            <a:fillRect/>
          </a:stretch>
        </p:blipFill>
        <p:spPr>
          <a:xfrm>
            <a:off x="1010478" y="516835"/>
            <a:ext cx="9750287" cy="6446871"/>
          </a:xfrm>
          <a:prstGeom prst="rect">
            <a:avLst/>
          </a:prstGeom>
        </p:spPr>
      </p:pic>
      <p:sp>
        <p:nvSpPr>
          <p:cNvPr id="2" name="Заголовок 1">
            <a:extLst>
              <a:ext uri="{FF2B5EF4-FFF2-40B4-BE49-F238E27FC236}">
                <a16:creationId xmlns:a16="http://schemas.microsoft.com/office/drawing/2014/main" xmlns="" id="{25C3054A-DF80-4D54-A906-7F31ACB2DE40}"/>
              </a:ext>
            </a:extLst>
          </p:cNvPr>
          <p:cNvSpPr>
            <a:spLocks noGrp="1"/>
          </p:cNvSpPr>
          <p:nvPr>
            <p:ph type="title"/>
          </p:nvPr>
        </p:nvSpPr>
        <p:spPr>
          <a:xfrm>
            <a:off x="467139" y="0"/>
            <a:ext cx="10515600" cy="728870"/>
          </a:xfrm>
        </p:spPr>
        <p:txBody>
          <a:bodyPr>
            <a:normAutofit/>
          </a:bodyPr>
          <a:lstStyle/>
          <a:p>
            <a:pPr algn="ctr"/>
            <a:r>
              <a:rPr lang="ru-RU" sz="3600" dirty="0" err="1">
                <a:latin typeface="Times New Roman" panose="02020603050405020304" pitchFamily="18" charset="0"/>
                <a:cs typeface="Times New Roman" panose="02020603050405020304" pitchFamily="18" charset="0"/>
              </a:rPr>
              <a:t>Иммундық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жасушалардың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дамуы</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89086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E3C9734-7744-4E8C-A519-57B86B0809E4}"/>
              </a:ext>
            </a:extLst>
          </p:cNvPr>
          <p:cNvSpPr>
            <a:spLocks noGrp="1"/>
          </p:cNvSpPr>
          <p:nvPr>
            <p:ph type="title"/>
          </p:nvPr>
        </p:nvSpPr>
        <p:spPr>
          <a:xfrm>
            <a:off x="357809" y="365125"/>
            <a:ext cx="10995991" cy="1325563"/>
          </a:xfrm>
        </p:spPr>
        <p:txBody>
          <a:bodyPr/>
          <a:lstStyle/>
          <a:p>
            <a:r>
              <a:rPr lang="ru-RU" dirty="0" err="1">
                <a:latin typeface="Times New Roman" panose="02020603050405020304" pitchFamily="18" charset="0"/>
                <a:cs typeface="Times New Roman" panose="02020603050405020304" pitchFamily="18" charset="0"/>
              </a:rPr>
              <a:t>Иммунитетті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жасушалардың</a:t>
            </a:r>
            <a:r>
              <a:rPr lang="ru-RU" dirty="0">
                <a:latin typeface="Times New Roman" panose="02020603050405020304" pitchFamily="18" charset="0"/>
                <a:cs typeface="Times New Roman" panose="02020603050405020304" pitchFamily="18" charset="0"/>
              </a:rPr>
              <a:t> трансформация с</a:t>
            </a:r>
            <a:r>
              <a:rPr lang="kk-KZ" dirty="0" err="1">
                <a:latin typeface="Times New Roman" panose="02020603050405020304" pitchFamily="18" charset="0"/>
                <a:cs typeface="Times New Roman" panose="02020603050405020304" pitchFamily="18" charset="0"/>
              </a:rPr>
              <a:t>ызбасы</a:t>
            </a:r>
            <a:endParaRPr lang="ru-RU"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xmlns="" id="{DA2A0621-90CA-408B-BE06-935C680CFEAE}"/>
              </a:ext>
            </a:extLst>
          </p:cNvPr>
          <p:cNvPicPr>
            <a:picLocks noChangeAspect="1"/>
          </p:cNvPicPr>
          <p:nvPr/>
        </p:nvPicPr>
        <p:blipFill>
          <a:blip r:embed="rId2"/>
          <a:stretch>
            <a:fillRect/>
          </a:stretch>
        </p:blipFill>
        <p:spPr>
          <a:xfrm>
            <a:off x="2517913" y="1120844"/>
            <a:ext cx="9581321" cy="5766887"/>
          </a:xfrm>
          <a:prstGeom prst="rect">
            <a:avLst/>
          </a:prstGeom>
        </p:spPr>
      </p:pic>
    </p:spTree>
    <p:extLst>
      <p:ext uri="{BB962C8B-B14F-4D97-AF65-F5344CB8AC3E}">
        <p14:creationId xmlns:p14="http://schemas.microsoft.com/office/powerpoint/2010/main" val="1294552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913BFBF5-D877-4B8A-AB6E-7A96FB9257E5}"/>
              </a:ext>
            </a:extLst>
          </p:cNvPr>
          <p:cNvSpPr>
            <a:spLocks noGrp="1"/>
          </p:cNvSpPr>
          <p:nvPr>
            <p:ph idx="1"/>
          </p:nvPr>
        </p:nvSpPr>
        <p:spPr>
          <a:xfrm>
            <a:off x="838200" y="871467"/>
            <a:ext cx="10515600" cy="5304045"/>
          </a:xfrm>
        </p:spPr>
        <p:txBody>
          <a:bodyPr>
            <a:normAutofit lnSpcReduction="10000"/>
          </a:bodyPr>
          <a:lstStyle/>
          <a:p>
            <a:pPr marL="0" indent="0">
              <a:buNone/>
            </a:pPr>
            <a:r>
              <a:rPr lang="ru-RU" dirty="0" err="1">
                <a:latin typeface="Times New Roman" panose="02020603050405020304" pitchFamily="18" charset="0"/>
                <a:cs typeface="Times New Roman" panose="02020603050405020304" pitchFamily="18" charset="0"/>
              </a:rPr>
              <a:t>Перифериялық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лимфоидты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мүшелер</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тіндер</a:t>
            </a:r>
            <a:r>
              <a:rPr lang="ru-RU" dirty="0">
                <a:latin typeface="Times New Roman" panose="02020603050405020304" pitchFamily="18" charset="0"/>
                <a:cs typeface="Times New Roman" panose="02020603050405020304" pitchFamily="18" charset="0"/>
              </a:rPr>
              <a:t> (лимфа </a:t>
            </a:r>
            <a:r>
              <a:rPr lang="ru-RU" dirty="0" err="1">
                <a:latin typeface="Times New Roman" panose="02020603050405020304" pitchFamily="18" charset="0"/>
                <a:cs typeface="Times New Roman" panose="02020603050405020304" pitchFamily="18" charset="0"/>
              </a:rPr>
              <a:t>түйіндері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фарингальды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сақинаның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лимфоидты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құрылымдары</a:t>
            </a:r>
            <a:r>
              <a:rPr lang="ru-RU" dirty="0">
                <a:latin typeface="Times New Roman" panose="02020603050405020304" pitchFamily="18" charset="0"/>
                <a:cs typeface="Times New Roman" panose="02020603050405020304" pitchFamily="18" charset="0"/>
              </a:rPr>
              <a:t>, лимфа </a:t>
            </a:r>
            <a:r>
              <a:rPr lang="ru-RU" dirty="0" err="1">
                <a:latin typeface="Times New Roman" panose="02020603050405020304" pitchFamily="18" charset="0"/>
                <a:cs typeface="Times New Roman" panose="02020603050405020304" pitchFamily="18" charset="0"/>
              </a:rPr>
              <a:t>түйіндері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көкбауыр</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жетілген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емес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лимфоциттердің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антигендік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өзара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әрекеттесу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аймағ</a:t>
            </a:r>
            <a:r>
              <a:rPr lang="kk-KZ" dirty="0">
                <a:latin typeface="Times New Roman" panose="02020603050405020304" pitchFamily="18" charset="0"/>
                <a:cs typeface="Times New Roman" panose="02020603050405020304" pitchFamily="18" charset="0"/>
              </a:rPr>
              <a:t>ы 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лимфоциттердің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антигенге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тәуелді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дифференциациясы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иммуногенезі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табылады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топқа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мыналар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жатады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теріге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байланысты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лимфоидты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тіндер</a:t>
            </a:r>
            <a:r>
              <a:rPr lang="ru-RU"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Scin-Assoelated</a:t>
            </a:r>
            <a:r>
              <a:rPr lang="en-US" dirty="0">
                <a:latin typeface="Times New Roman" panose="02020603050405020304" pitchFamily="18" charset="0"/>
                <a:cs typeface="Times New Roman" panose="02020603050405020304" pitchFamily="18" charset="0"/>
              </a:rPr>
              <a:t> Lymphoid </a:t>
            </a:r>
            <a:r>
              <a:rPr lang="ru-RU" dirty="0" err="1">
                <a:latin typeface="Times New Roman" panose="02020603050405020304" pitchFamily="18" charset="0"/>
                <a:cs typeface="Times New Roman" panose="02020603050405020304" pitchFamily="18" charset="0"/>
              </a:rPr>
              <a:t>ұлпасы</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SALT); </a:t>
            </a:r>
            <a:r>
              <a:rPr lang="ru-RU" dirty="0" err="1">
                <a:latin typeface="Times New Roman" panose="02020603050405020304" pitchFamily="18" charset="0"/>
                <a:cs typeface="Times New Roman" panose="02020603050405020304" pitchFamily="18" charset="0"/>
              </a:rPr>
              <a:t>шырышты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қабықпен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байланысты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лимфоидты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тіндер</a:t>
            </a:r>
            <a:r>
              <a:rPr lang="ru-RU"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Mucosus</a:t>
            </a:r>
            <a:r>
              <a:rPr lang="en-US" dirty="0">
                <a:latin typeface="Times New Roman" panose="02020603050405020304" pitchFamily="18" charset="0"/>
                <a:cs typeface="Times New Roman" panose="02020603050405020304" pitchFamily="18" charset="0"/>
              </a:rPr>
              <a:t>-Associated Lymphoid </a:t>
            </a:r>
            <a:r>
              <a:rPr lang="ru-RU" dirty="0" err="1">
                <a:latin typeface="Times New Roman" panose="02020603050405020304" pitchFamily="18" charset="0"/>
                <a:cs typeface="Times New Roman" panose="02020603050405020304" pitchFamily="18" charset="0"/>
              </a:rPr>
              <a:t>ұлпасы</a:t>
            </a:r>
            <a:r>
              <a:rPr lang="ru-RU" dirty="0">
                <a:latin typeface="Times New Roman" panose="02020603050405020304" pitchFamily="18" charset="0"/>
                <a:cs typeface="Times New Roman" panose="02020603050405020304" pitchFamily="18" charset="0"/>
              </a:rPr>
              <a:t> - </a:t>
            </a:r>
            <a:r>
              <a:rPr lang="en-US" dirty="0">
                <a:latin typeface="Times New Roman" panose="02020603050405020304" pitchFamily="18" charset="0"/>
                <a:cs typeface="Times New Roman" panose="02020603050405020304" pitchFamily="18" charset="0"/>
              </a:rPr>
              <a:t>MALT), </a:t>
            </a:r>
            <a:r>
              <a:rPr lang="ru-RU" dirty="0" err="1">
                <a:latin typeface="Times New Roman" panose="02020603050405020304" pitchFamily="18" charset="0"/>
                <a:cs typeface="Times New Roman" panose="02020603050405020304" pitchFamily="18" charset="0"/>
              </a:rPr>
              <a:t>асқазан-ішек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тыныс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урогенитальды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трактаттар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жалғыз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фолликулалар</a:t>
            </a:r>
            <a:r>
              <a:rPr lang="ru-RU" dirty="0">
                <a:latin typeface="Times New Roman" panose="02020603050405020304" pitchFamily="18" charset="0"/>
                <a:cs typeface="Times New Roman" panose="02020603050405020304" pitchFamily="18" charset="0"/>
              </a:rPr>
              <a:t>, без </a:t>
            </a:r>
            <a:r>
              <a:rPr lang="ru-RU" dirty="0" err="1">
                <a:latin typeface="Times New Roman" panose="02020603050405020304" pitchFamily="18" charset="0"/>
                <a:cs typeface="Times New Roman" panose="02020603050405020304" pitchFamily="18" charset="0"/>
              </a:rPr>
              <a:t>бездері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Пейер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патчалары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т.б</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Пейердің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бляшектері</a:t>
            </a:r>
            <a:r>
              <a:rPr lang="ru-RU" dirty="0">
                <a:latin typeface="Times New Roman" panose="02020603050405020304" pitchFamily="18" charset="0"/>
                <a:cs typeface="Times New Roman" panose="02020603050405020304" pitchFamily="18" charset="0"/>
              </a:rPr>
              <a:t> (лимфа </a:t>
            </a:r>
            <a:r>
              <a:rPr lang="ru-RU" dirty="0" err="1">
                <a:latin typeface="Times New Roman" panose="02020603050405020304" pitchFamily="18" charset="0"/>
                <a:cs typeface="Times New Roman" panose="02020603050405020304" pitchFamily="18" charset="0"/>
              </a:rPr>
              <a:t>фолликулалары</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ішек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қабырғасының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лимфоидты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түзілімдері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Антигендер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ішектің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люменінен</a:t>
            </a:r>
            <a:r>
              <a:rPr lang="ru-RU" dirty="0">
                <a:latin typeface="Times New Roman" panose="02020603050405020304" pitchFamily="18" charset="0"/>
                <a:cs typeface="Times New Roman" panose="02020603050405020304" pitchFamily="18" charset="0"/>
              </a:rPr>
              <a:t> эпителий </a:t>
            </a:r>
            <a:r>
              <a:rPr lang="ru-RU" dirty="0" err="1">
                <a:latin typeface="Times New Roman" panose="02020603050405020304" pitchFamily="18" charset="0"/>
                <a:cs typeface="Times New Roman" panose="02020603050405020304" pitchFamily="18" charset="0"/>
              </a:rPr>
              <a:t>жасушалары</a:t>
            </a:r>
            <a:r>
              <a:rPr lang="ru-RU" dirty="0">
                <a:latin typeface="Times New Roman" panose="02020603050405020304" pitchFamily="18" charset="0"/>
                <a:cs typeface="Times New Roman" panose="02020603050405020304" pitchFamily="18" charset="0"/>
              </a:rPr>
              <a:t> (М </a:t>
            </a:r>
            <a:r>
              <a:rPr lang="ru-RU" dirty="0" err="1">
                <a:latin typeface="Times New Roman" panose="02020603050405020304" pitchFamily="18" charset="0"/>
                <a:cs typeface="Times New Roman" panose="02020603050405020304" pitchFamily="18" charset="0"/>
              </a:rPr>
              <a:t>жасушалары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арқылы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Пейер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патчаларына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енеді</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6568845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3A43E741-82FF-426B-954C-E16BCCBC28DA}"/>
              </a:ext>
            </a:extLst>
          </p:cNvPr>
          <p:cNvSpPr>
            <a:spLocks noGrp="1"/>
          </p:cNvSpPr>
          <p:nvPr>
            <p:ph idx="1"/>
          </p:nvPr>
        </p:nvSpPr>
        <p:spPr>
          <a:xfrm>
            <a:off x="838200" y="1030494"/>
            <a:ext cx="10515600" cy="4351338"/>
          </a:xfrm>
        </p:spPr>
        <p:txBody>
          <a:bodyPr>
            <a:normAutofit fontScale="92500"/>
          </a:bodyPr>
          <a:lstStyle/>
          <a:p>
            <a:pPr marL="0" indent="0">
              <a:buNone/>
            </a:pPr>
            <a:r>
              <a:rPr lang="ru-RU" sz="3600" dirty="0" err="1">
                <a:latin typeface="Times New Roman" panose="02020603050405020304" pitchFamily="18" charset="0"/>
                <a:cs typeface="Times New Roman" panose="02020603050405020304" pitchFamily="18" charset="0"/>
              </a:rPr>
              <a:t>Ағзалардың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иммундық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жауабы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лимфоидты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жүйелер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арқылы</a:t>
            </a:r>
            <a:r>
              <a:rPr lang="ru-RU" sz="3600" dirty="0">
                <a:latin typeface="Times New Roman" panose="02020603050405020304" pitchFamily="18" charset="0"/>
                <a:cs typeface="Times New Roman" panose="02020603050405020304" pitchFamily="18" charset="0"/>
              </a:rPr>
              <a:t> - иммунитет </a:t>
            </a:r>
            <a:r>
              <a:rPr lang="ru-RU" sz="3600" dirty="0" err="1">
                <a:latin typeface="Times New Roman" panose="02020603050405020304" pitchFamily="18" charset="0"/>
                <a:cs typeface="Times New Roman" panose="02020603050405020304" pitchFamily="18" charset="0"/>
              </a:rPr>
              <a:t>ағзасы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арқылы</a:t>
            </a:r>
            <a:r>
              <a:rPr lang="ru-RU"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i</a:t>
            </a:r>
            <a:r>
              <a:rPr lang="ru-RU" sz="3600" dirty="0" err="1">
                <a:latin typeface="Times New Roman" panose="02020603050405020304" pitchFamily="18" charset="0"/>
                <a:cs typeface="Times New Roman" panose="02020603050405020304" pitchFamily="18" charset="0"/>
              </a:rPr>
              <a:t>ске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асады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жүред</a:t>
            </a:r>
            <a:r>
              <a:rPr lang="en-US" sz="3600" dirty="0" err="1">
                <a:latin typeface="Times New Roman" panose="02020603050405020304" pitchFamily="18" charset="0"/>
                <a:cs typeface="Times New Roman" panose="02020603050405020304" pitchFamily="18" charset="0"/>
              </a:rPr>
              <a:t>i</a:t>
            </a:r>
            <a:r>
              <a:rPr lang="en-US"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Лимфоид</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жүйес</a:t>
            </a:r>
            <a:r>
              <a:rPr lang="en-US" sz="3600" dirty="0" err="1">
                <a:latin typeface="Times New Roman" panose="02020603050405020304" pitchFamily="18" charset="0"/>
                <a:cs typeface="Times New Roman" panose="02020603050405020304" pitchFamily="18" charset="0"/>
              </a:rPr>
              <a:t>i</a:t>
            </a:r>
            <a:r>
              <a:rPr lang="en-US"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орталық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және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шетк</a:t>
            </a:r>
            <a:r>
              <a:rPr lang="en-US" sz="3600" dirty="0" err="1">
                <a:latin typeface="Times New Roman" panose="02020603050405020304" pitchFamily="18" charset="0"/>
                <a:cs typeface="Times New Roman" panose="02020603050405020304" pitchFamily="18" charset="0"/>
              </a:rPr>
              <a:t>i</a:t>
            </a:r>
            <a:r>
              <a:rPr lang="en-US"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ағзалар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болып</a:t>
            </a:r>
            <a:r>
              <a:rPr lang="ru-RU" sz="3600" dirty="0">
                <a:latin typeface="Times New Roman" panose="02020603050405020304" pitchFamily="18" charset="0"/>
                <a:cs typeface="Times New Roman" panose="02020603050405020304" pitchFamily="18" charset="0"/>
              </a:rPr>
              <a:t> ж</a:t>
            </a:r>
            <a:r>
              <a:rPr lang="en-US" sz="3600" dirty="0" err="1">
                <a:latin typeface="Times New Roman" panose="02020603050405020304" pitchFamily="18" charset="0"/>
                <a:cs typeface="Times New Roman" panose="02020603050405020304" pitchFamily="18" charset="0"/>
              </a:rPr>
              <a:t>i</a:t>
            </a:r>
            <a:r>
              <a:rPr lang="ru-RU" sz="3600" dirty="0" err="1">
                <a:latin typeface="Times New Roman" panose="02020603050405020304" pitchFamily="18" charset="0"/>
                <a:cs typeface="Times New Roman" panose="02020603050405020304" pitchFamily="18" charset="0"/>
              </a:rPr>
              <a:t>ктелед</a:t>
            </a:r>
            <a:r>
              <a:rPr lang="en-US" sz="3600" dirty="0" err="1">
                <a:latin typeface="Times New Roman" panose="02020603050405020304" pitchFamily="18" charset="0"/>
                <a:cs typeface="Times New Roman" panose="02020603050405020304" pitchFamily="18" charset="0"/>
              </a:rPr>
              <a:t>i</a:t>
            </a:r>
            <a:r>
              <a:rPr lang="en-US"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Антителалардың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өңделу</a:t>
            </a:r>
            <a:r>
              <a:rPr lang="en-US" sz="3600" dirty="0" err="1">
                <a:latin typeface="Times New Roman" panose="02020603050405020304" pitchFamily="18" charset="0"/>
                <a:cs typeface="Times New Roman" panose="02020603050405020304" pitchFamily="18" charset="0"/>
              </a:rPr>
              <a:t>i</a:t>
            </a:r>
            <a:r>
              <a:rPr lang="en-US"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және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сенсибилизацияланған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лимфоцидтерд</a:t>
            </a:r>
            <a:r>
              <a:rPr lang="en-US" sz="3600" dirty="0" err="1">
                <a:latin typeface="Times New Roman" panose="02020603050405020304" pitchFamily="18" charset="0"/>
                <a:cs typeface="Times New Roman" panose="02020603050405020304" pitchFamily="18" charset="0"/>
              </a:rPr>
              <a:t>i</a:t>
            </a:r>
            <a:r>
              <a:rPr lang="ru-RU" sz="3600" dirty="0">
                <a:latin typeface="Times New Roman" panose="02020603050405020304" pitchFamily="18" charset="0"/>
                <a:cs typeface="Times New Roman" panose="02020603050405020304" pitchFamily="18" charset="0"/>
              </a:rPr>
              <a:t>ң </a:t>
            </a:r>
            <a:r>
              <a:rPr lang="kk-KZ" sz="3600" dirty="0">
                <a:latin typeface="Times New Roman" panose="02020603050405020304" pitchFamily="18" charset="0"/>
                <a:cs typeface="Times New Roman" panose="02020603050405020304" pitchFamily="18" charset="0"/>
              </a:rPr>
              <a:t>жи</a:t>
            </a:r>
            <a:r>
              <a:rPr lang="ru-RU" sz="3600" dirty="0" err="1">
                <a:latin typeface="Times New Roman" panose="02020603050405020304" pitchFamily="18" charset="0"/>
                <a:cs typeface="Times New Roman" panose="02020603050405020304" pitchFamily="18" charset="0"/>
              </a:rPr>
              <a:t>налуы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шетк</a:t>
            </a:r>
            <a:r>
              <a:rPr lang="en-US" sz="3600" dirty="0" err="1">
                <a:latin typeface="Times New Roman" panose="02020603050405020304" pitchFamily="18" charset="0"/>
                <a:cs typeface="Times New Roman" panose="02020603050405020304" pitchFamily="18" charset="0"/>
              </a:rPr>
              <a:t>i</a:t>
            </a:r>
            <a:r>
              <a:rPr lang="en-US"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ағзаларда</a:t>
            </a:r>
            <a:r>
              <a:rPr lang="ru-RU" sz="3600" dirty="0">
                <a:latin typeface="Times New Roman" panose="02020603050405020304" pitchFamily="18" charset="0"/>
                <a:cs typeface="Times New Roman" panose="02020603050405020304" pitchFamily="18" charset="0"/>
              </a:rPr>
              <a:t>, ал </a:t>
            </a:r>
            <a:r>
              <a:rPr lang="ru-RU" sz="3600" dirty="0" err="1">
                <a:latin typeface="Times New Roman" panose="02020603050405020304" pitchFamily="18" charset="0"/>
                <a:cs typeface="Times New Roman" panose="02020603050405020304" pitchFamily="18" charset="0"/>
              </a:rPr>
              <a:t>дамуы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және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атқару</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қызмет</a:t>
            </a:r>
            <a:r>
              <a:rPr lang="en-US" sz="3600" dirty="0" err="1">
                <a:latin typeface="Times New Roman" panose="02020603050405020304" pitchFamily="18" charset="0"/>
                <a:cs typeface="Times New Roman" panose="02020603050405020304" pitchFamily="18" charset="0"/>
              </a:rPr>
              <a:t>i</a:t>
            </a:r>
            <a:r>
              <a:rPr lang="en-US"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орталық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ағзаға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байланысты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Иммундық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реакцияларды</a:t>
            </a:r>
            <a:r>
              <a:rPr lang="ru-RU"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i</a:t>
            </a:r>
            <a:r>
              <a:rPr lang="ru-RU" sz="3600" dirty="0" err="1">
                <a:latin typeface="Times New Roman" panose="02020603050405020304" pitchFamily="18" charset="0"/>
                <a:cs typeface="Times New Roman" panose="02020603050405020304" pitchFamily="18" charset="0"/>
              </a:rPr>
              <a:t>ске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асырушы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жасушаларды</a:t>
            </a:r>
            <a:r>
              <a:rPr lang="ru-RU" sz="3600"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иммуноциттер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немесе</a:t>
            </a:r>
            <a:r>
              <a:rPr lang="ru-RU" sz="3600"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иммунокомпонентт</a:t>
            </a:r>
            <a:r>
              <a:rPr lang="en-US" sz="3600" b="1" dirty="0" err="1">
                <a:latin typeface="Times New Roman" panose="02020603050405020304" pitchFamily="18" charset="0"/>
                <a:cs typeface="Times New Roman" panose="02020603050405020304" pitchFamily="18" charset="0"/>
              </a:rPr>
              <a:t>i</a:t>
            </a:r>
            <a:r>
              <a:rPr lang="en-US"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жасушалар</a:t>
            </a:r>
            <a:r>
              <a:rPr lang="ru-RU" sz="3600" b="1"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деп</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атайды</a:t>
            </a:r>
            <a:r>
              <a:rPr lang="ru-RU" sz="36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411563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46A6E20-C388-465B-BF51-9FE703E7B8D3}"/>
              </a:ext>
            </a:extLst>
          </p:cNvPr>
          <p:cNvSpPr>
            <a:spLocks noGrp="1"/>
          </p:cNvSpPr>
          <p:nvPr>
            <p:ph type="title"/>
          </p:nvPr>
        </p:nvSpPr>
        <p:spPr/>
        <p:txBody>
          <a:bodyPr/>
          <a:lstStyle/>
          <a:p>
            <a:pPr algn="ctr"/>
            <a:r>
              <a:rPr lang="kk-KZ" b="1" dirty="0">
                <a:latin typeface="Times New Roman" panose="02020603050405020304" pitchFamily="18" charset="0"/>
                <a:cs typeface="Times New Roman" panose="02020603050405020304" pitchFamily="18" charset="0"/>
              </a:rPr>
              <a:t>Жоспар </a:t>
            </a:r>
            <a:endParaRPr lang="ru-RU"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81836506-1E45-4F3B-88F7-DF78FAB5ECE7}"/>
              </a:ext>
            </a:extLst>
          </p:cNvPr>
          <p:cNvSpPr>
            <a:spLocks noGrp="1"/>
          </p:cNvSpPr>
          <p:nvPr>
            <p:ph idx="1"/>
          </p:nvPr>
        </p:nvSpPr>
        <p:spPr/>
        <p:txBody>
          <a:bodyPr>
            <a:normAutofit/>
          </a:bodyPr>
          <a:lstStyle/>
          <a:p>
            <a:r>
              <a:rPr lang="kk-KZ" sz="3200" dirty="0" err="1">
                <a:latin typeface="Times New Roman" panose="02020603050405020304" pitchFamily="18" charset="0"/>
                <a:cs typeface="Times New Roman" panose="02020603050405020304" pitchFamily="18" charset="0"/>
              </a:rPr>
              <a:t>Лимфоидтық</a:t>
            </a:r>
            <a:r>
              <a:rPr lang="kk-KZ" sz="3200" dirty="0">
                <a:latin typeface="Times New Roman" panose="02020603050405020304" pitchFamily="18" charset="0"/>
                <a:cs typeface="Times New Roman" panose="02020603050405020304" pitchFamily="18" charset="0"/>
              </a:rPr>
              <a:t> ұлпа </a:t>
            </a:r>
          </a:p>
          <a:p>
            <a:r>
              <a:rPr lang="kk-KZ" sz="3200" dirty="0" err="1">
                <a:latin typeface="Times New Roman" panose="02020603050405020304" pitchFamily="18" charset="0"/>
                <a:cs typeface="Times New Roman" panose="02020603050405020304" pitchFamily="18" charset="0"/>
              </a:rPr>
              <a:t>Тимус</a:t>
            </a:r>
            <a:endParaRPr lang="kk-KZ" sz="3200" dirty="0">
              <a:latin typeface="Times New Roman" panose="02020603050405020304" pitchFamily="18" charset="0"/>
              <a:cs typeface="Times New Roman" panose="02020603050405020304" pitchFamily="18" charset="0"/>
            </a:endParaRPr>
          </a:p>
          <a:p>
            <a:r>
              <a:rPr lang="kk-KZ" sz="3200" dirty="0">
                <a:latin typeface="Times New Roman" panose="02020603050405020304" pitchFamily="18" charset="0"/>
                <a:cs typeface="Times New Roman" panose="02020603050405020304" pitchFamily="18" charset="0"/>
              </a:rPr>
              <a:t>Қызыл сүйек кемігі</a:t>
            </a:r>
          </a:p>
          <a:p>
            <a:r>
              <a:rPr lang="kk-KZ" sz="3200" dirty="0" err="1">
                <a:latin typeface="Times New Roman" panose="02020603050405020304" pitchFamily="18" charset="0"/>
                <a:cs typeface="Times New Roman" panose="02020603050405020304" pitchFamily="18" charset="0"/>
              </a:rPr>
              <a:t>Лимфоидтық</a:t>
            </a:r>
            <a:r>
              <a:rPr lang="kk-KZ" sz="3200" dirty="0">
                <a:latin typeface="Times New Roman" panose="02020603050405020304" pitchFamily="18" charset="0"/>
                <a:cs typeface="Times New Roman" panose="02020603050405020304" pitchFamily="18" charset="0"/>
              </a:rPr>
              <a:t> мүшелер</a:t>
            </a:r>
          </a:p>
          <a:p>
            <a:r>
              <a:rPr lang="kk-KZ" sz="3200" dirty="0" err="1">
                <a:latin typeface="Times New Roman" panose="02020603050405020304" pitchFamily="18" charset="0"/>
                <a:cs typeface="Times New Roman" panose="02020603050405020304" pitchFamily="18" charset="0"/>
              </a:rPr>
              <a:t>Лимфоидтық</a:t>
            </a:r>
            <a:r>
              <a:rPr lang="kk-KZ" sz="3200" dirty="0">
                <a:latin typeface="Times New Roman" panose="02020603050405020304" pitchFamily="18" charset="0"/>
                <a:cs typeface="Times New Roman" panose="02020603050405020304" pitchFamily="18" charset="0"/>
              </a:rPr>
              <a:t> мүшелердің қызметі мен маңызы</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49631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900E38D6-814C-4B0C-91F2-149E6CB3831B}"/>
              </a:ext>
            </a:extLst>
          </p:cNvPr>
          <p:cNvSpPr>
            <a:spLocks noGrp="1"/>
          </p:cNvSpPr>
          <p:nvPr>
            <p:ph idx="1"/>
          </p:nvPr>
        </p:nvSpPr>
        <p:spPr>
          <a:xfrm>
            <a:off x="838200" y="914400"/>
            <a:ext cx="10515600" cy="5262563"/>
          </a:xfrm>
        </p:spPr>
        <p:txBody>
          <a:bodyPr>
            <a:normAutofit lnSpcReduction="10000"/>
          </a:bodyPr>
          <a:lstStyle/>
          <a:p>
            <a:pPr marL="0" indent="0">
              <a:buNone/>
            </a:pPr>
            <a:r>
              <a:rPr lang="ru-RU" dirty="0" err="1">
                <a:latin typeface="Times New Roman" panose="02020603050405020304" pitchFamily="18" charset="0"/>
                <a:cs typeface="Times New Roman" panose="02020603050405020304" pitchFamily="18" charset="0"/>
              </a:rPr>
              <a:t>Ағзада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антигенн</a:t>
            </a:r>
            <a:r>
              <a:rPr lang="en-US" dirty="0" err="1">
                <a:latin typeface="Times New Roman" panose="02020603050405020304" pitchFamily="18" charset="0"/>
                <a:cs typeface="Times New Roman" panose="02020603050405020304" pitchFamily="18" charset="0"/>
              </a:rPr>
              <a:t>i</a:t>
            </a:r>
            <a:r>
              <a:rPr lang="ru-RU" dirty="0">
                <a:latin typeface="Times New Roman" panose="02020603050405020304" pitchFamily="18" charset="0"/>
                <a:cs typeface="Times New Roman" panose="02020603050405020304" pitchFamily="18" charset="0"/>
              </a:rPr>
              <a:t>ң </a:t>
            </a:r>
            <a:r>
              <a:rPr lang="ru-RU" dirty="0" err="1">
                <a:latin typeface="Times New Roman" panose="02020603050405020304" pitchFamily="18" charset="0"/>
                <a:cs typeface="Times New Roman" panose="02020603050405020304" pitchFamily="18" charset="0"/>
              </a:rPr>
              <a:t>өте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мөлшер</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өнд</a:t>
            </a:r>
            <a:r>
              <a:rPr lang="en-US" dirty="0" err="1">
                <a:latin typeface="Times New Roman" panose="02020603050405020304" pitchFamily="18" charset="0"/>
                <a:cs typeface="Times New Roman" panose="02020603050405020304" pitchFamily="18" charset="0"/>
              </a:rPr>
              <a:t>i</a:t>
            </a:r>
            <a:r>
              <a:rPr lang="ru-RU" dirty="0">
                <a:latin typeface="Times New Roman" panose="02020603050405020304" pitchFamily="18" charset="0"/>
                <a:cs typeface="Times New Roman" panose="02020603050405020304" pitchFamily="18" charset="0"/>
              </a:rPr>
              <a:t>р</a:t>
            </a:r>
            <a:r>
              <a:rPr lang="en-US" dirty="0" err="1">
                <a:latin typeface="Times New Roman" panose="02020603050405020304" pitchFamily="18" charset="0"/>
                <a:cs typeface="Times New Roman" panose="02020603050405020304" pitchFamily="18" charset="0"/>
              </a:rPr>
              <a:t>i</a:t>
            </a:r>
            <a:r>
              <a:rPr lang="ru-RU" dirty="0" err="1">
                <a:latin typeface="Times New Roman" panose="02020603050405020304" pitchFamily="18" charset="0"/>
                <a:cs typeface="Times New Roman" panose="02020603050405020304" pitchFamily="18" charset="0"/>
              </a:rPr>
              <a:t>лсе</a:t>
            </a:r>
            <a:r>
              <a:rPr lang="ru-RU"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иммунологиялық</a:t>
            </a:r>
            <a:r>
              <a:rPr lang="ru-RU" b="1" dirty="0">
                <a:latin typeface="Times New Roman" panose="02020603050405020304" pitchFamily="18" charset="0"/>
                <a:cs typeface="Times New Roman" panose="02020603050405020304" pitchFamily="18" charset="0"/>
              </a:rPr>
              <a:t> паралич </a:t>
            </a:r>
            <a:r>
              <a:rPr lang="ru-RU" dirty="0" err="1">
                <a:latin typeface="Times New Roman" panose="02020603050405020304" pitchFamily="18" charset="0"/>
                <a:cs typeface="Times New Roman" panose="02020603050405020304" pitchFamily="18" charset="0"/>
              </a:rPr>
              <a:t>пайда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Бұндай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жағдайда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ағза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иммунизацияның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вакцинациялаушы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дозасын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қабылдамайды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Иммунологиялық</a:t>
            </a:r>
            <a:r>
              <a:rPr lang="ru-RU" dirty="0">
                <a:latin typeface="Times New Roman" panose="02020603050405020304" pitchFamily="18" charset="0"/>
                <a:cs typeface="Times New Roman" panose="02020603050405020304" pitchFamily="18" charset="0"/>
              </a:rPr>
              <a:t> паралич антиген мен </a:t>
            </a:r>
            <a:r>
              <a:rPr lang="ru-RU" dirty="0" err="1">
                <a:latin typeface="Times New Roman" panose="02020603050405020304" pitchFamily="18" charset="0"/>
                <a:cs typeface="Times New Roman" panose="02020603050405020304" pitchFamily="18" charset="0"/>
              </a:rPr>
              <a:t>антителаның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байланысып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ағзада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ұзақ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сақталып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қалу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салдарынан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жорамал</a:t>
            </a:r>
            <a:r>
              <a:rPr lang="ru-RU" dirty="0">
                <a:latin typeface="Times New Roman" panose="02020603050405020304" pitchFamily="18" charset="0"/>
                <a:cs typeface="Times New Roman" panose="02020603050405020304" pitchFamily="18" charset="0"/>
              </a:rPr>
              <a:t> бар. Осы </a:t>
            </a:r>
            <a:r>
              <a:rPr lang="ru-RU" dirty="0" err="1">
                <a:latin typeface="Times New Roman" panose="02020603050405020304" pitchFamily="18" charset="0"/>
                <a:cs typeface="Times New Roman" panose="02020603050405020304" pitchFamily="18" charset="0"/>
              </a:rPr>
              <a:t>жағдайда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лимфоидты-макрофагальды</a:t>
            </a:r>
            <a:r>
              <a:rPr lang="ru-RU" dirty="0">
                <a:latin typeface="Times New Roman" panose="02020603050405020304" pitchFamily="18" charset="0"/>
                <a:cs typeface="Times New Roman" panose="02020603050405020304" pitchFamily="18" charset="0"/>
              </a:rPr>
              <a:t> система </a:t>
            </a:r>
            <a:r>
              <a:rPr lang="ru-RU" dirty="0" err="1">
                <a:latin typeface="Times New Roman" panose="02020603050405020304" pitchFamily="18" charset="0"/>
                <a:cs typeface="Times New Roman" panose="02020603050405020304" pitchFamily="18" charset="0"/>
              </a:rPr>
              <a:t>тежел</a:t>
            </a:r>
            <a:r>
              <a:rPr lang="en-US" dirty="0" err="1">
                <a:latin typeface="Times New Roman" panose="02020603050405020304" pitchFamily="18" charset="0"/>
                <a:cs typeface="Times New Roman" panose="02020603050405020304" pitchFamily="18" charset="0"/>
              </a:rPr>
              <a:t>i</a:t>
            </a:r>
            <a:r>
              <a:rPr lang="ru-RU" dirty="0">
                <a:latin typeface="Times New Roman" panose="02020603050405020304" pitchFamily="18" charset="0"/>
                <a:cs typeface="Times New Roman" panose="02020603050405020304" pitchFamily="18" charset="0"/>
              </a:rPr>
              <a:t>п </a:t>
            </a:r>
            <a:r>
              <a:rPr lang="ru-RU" dirty="0" err="1">
                <a:latin typeface="Times New Roman" panose="02020603050405020304" pitchFamily="18" charset="0"/>
                <a:cs typeface="Times New Roman" panose="02020603050405020304" pitchFamily="18" charset="0"/>
              </a:rPr>
              <a:t>қалады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Антителалар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түзуге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тамақтану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ионизациялық</a:t>
            </a:r>
            <a:r>
              <a:rPr lang="ru-RU" dirty="0">
                <a:latin typeface="Times New Roman" panose="02020603050405020304" pitchFamily="18" charset="0"/>
                <a:cs typeface="Times New Roman" panose="02020603050405020304" pitchFamily="18" charset="0"/>
              </a:rPr>
              <a:t> радиация, </a:t>
            </a:r>
            <a:r>
              <a:rPr lang="ru-RU" dirty="0" err="1">
                <a:latin typeface="Times New Roman" panose="02020603050405020304" pitchFamily="18" charset="0"/>
                <a:cs typeface="Times New Roman" panose="02020603050405020304" pitchFamily="18" charset="0"/>
              </a:rPr>
              <a:t>гормондардың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продукциялануы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салқындау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ысу</a:t>
            </a:r>
            <a:r>
              <a:rPr lang="ru-RU" dirty="0">
                <a:latin typeface="Times New Roman" panose="02020603050405020304" pitchFamily="18" charset="0"/>
                <a:cs typeface="Times New Roman" panose="02020603050405020304" pitchFamily="18" charset="0"/>
              </a:rPr>
              <a:t>, интоксикация </a:t>
            </a:r>
            <a:r>
              <a:rPr lang="ru-RU" dirty="0" err="1">
                <a:latin typeface="Times New Roman" panose="02020603050405020304" pitchFamily="18" charset="0"/>
                <a:cs typeface="Times New Roman" panose="02020603050405020304" pitchFamily="18" charset="0"/>
              </a:rPr>
              <a:t>үлкен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әсер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етед</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Аштықта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белок </a:t>
            </a:r>
            <a:r>
              <a:rPr lang="ru-RU" dirty="0" err="1">
                <a:latin typeface="Times New Roman" panose="02020603050405020304" pitchFamily="18" charset="0"/>
                <a:cs typeface="Times New Roman" panose="02020603050405020304" pitchFamily="18" charset="0"/>
              </a:rPr>
              <a:t>толық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қамтамасыз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a:t>
            </a:r>
            <a:r>
              <a:rPr lang="en-US" dirty="0" err="1">
                <a:latin typeface="Times New Roman" panose="02020603050405020304" pitchFamily="18" charset="0"/>
                <a:cs typeface="Times New Roman" panose="02020603050405020304" pitchFamily="18" charset="0"/>
              </a:rPr>
              <a:t>i</a:t>
            </a:r>
            <a:r>
              <a:rPr lang="ru-RU" dirty="0" err="1">
                <a:latin typeface="Times New Roman" panose="02020603050405020304" pitchFamily="18" charset="0"/>
                <a:cs typeface="Times New Roman" panose="02020603050405020304" pitchFamily="18" charset="0"/>
              </a:rPr>
              <a:t>лмеген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жағдайда</a:t>
            </a:r>
            <a:r>
              <a:rPr lang="ru-RU" dirty="0">
                <a:latin typeface="Times New Roman" panose="02020603050405020304" pitchFamily="18" charset="0"/>
                <a:cs typeface="Times New Roman" panose="02020603050405020304" pitchFamily="18" charset="0"/>
              </a:rPr>
              <a:t> антитела </a:t>
            </a:r>
            <a:r>
              <a:rPr lang="ru-RU" dirty="0" err="1">
                <a:latin typeface="Times New Roman" panose="02020603050405020304" pitchFamily="18" charset="0"/>
                <a:cs typeface="Times New Roman" panose="02020603050405020304" pitchFamily="18" charset="0"/>
              </a:rPr>
              <a:t>түзу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төмендейд</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Организмн</a:t>
            </a:r>
            <a:r>
              <a:rPr lang="en-US" dirty="0" err="1">
                <a:latin typeface="Times New Roman" panose="02020603050405020304" pitchFamily="18" charset="0"/>
                <a:cs typeface="Times New Roman" panose="02020603050405020304" pitchFamily="18" charset="0"/>
              </a:rPr>
              <a:t>i</a:t>
            </a:r>
            <a:r>
              <a:rPr lang="ru-RU" dirty="0">
                <a:latin typeface="Times New Roman" panose="02020603050405020304" pitchFamily="18" charset="0"/>
                <a:cs typeface="Times New Roman" panose="02020603050405020304" pitchFamily="18" charset="0"/>
              </a:rPr>
              <a:t>ң гиповитаминоз </a:t>
            </a:r>
            <a:r>
              <a:rPr lang="ru-RU" dirty="0" err="1">
                <a:latin typeface="Times New Roman" panose="02020603050405020304" pitchFamily="18" charset="0"/>
                <a:cs typeface="Times New Roman" panose="02020603050405020304" pitchFamily="18" charset="0"/>
              </a:rPr>
              <a:t>кез</a:t>
            </a:r>
            <a:r>
              <a:rPr lang="en-US" dirty="0" err="1">
                <a:latin typeface="Times New Roman" panose="02020603050405020304" pitchFamily="18" charset="0"/>
                <a:cs typeface="Times New Roman" panose="02020603050405020304" pitchFamily="18" charset="0"/>
              </a:rPr>
              <a:t>i</a:t>
            </a:r>
            <a:r>
              <a:rPr lang="ru-RU" dirty="0" err="1">
                <a:latin typeface="Times New Roman" panose="02020603050405020304" pitchFamily="18" charset="0"/>
                <a:cs typeface="Times New Roman" panose="02020603050405020304" pitchFamily="18" charset="0"/>
              </a:rPr>
              <a:t>нде</a:t>
            </a:r>
            <a:r>
              <a:rPr lang="ru-RU" dirty="0">
                <a:latin typeface="Times New Roman" panose="02020603050405020304" pitchFamily="18" charset="0"/>
                <a:cs typeface="Times New Roman" panose="02020603050405020304" pitchFamily="18" charset="0"/>
              </a:rPr>
              <a:t> антитела </a:t>
            </a:r>
            <a:r>
              <a:rPr lang="ru-RU" dirty="0" err="1">
                <a:latin typeface="Times New Roman" panose="02020603050405020304" pitchFamily="18" charset="0"/>
                <a:cs typeface="Times New Roman" panose="02020603050405020304" pitchFamily="18" charset="0"/>
              </a:rPr>
              <a:t>түзу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нашарлайды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Инфекциялық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ауруларға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антителалардың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болуы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аурудың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алдыңғы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кезең</a:t>
            </a:r>
            <a:r>
              <a:rPr lang="en-US" dirty="0" err="1">
                <a:latin typeface="Times New Roman" panose="02020603050405020304" pitchFamily="18" charset="0"/>
                <a:cs typeface="Times New Roman" panose="02020603050405020304" pitchFamily="18" charset="0"/>
              </a:rPr>
              <a:t>i</a:t>
            </a:r>
            <a:r>
              <a:rPr lang="ru-RU" dirty="0" err="1">
                <a:latin typeface="Times New Roman" panose="02020603050405020304" pitchFamily="18" charset="0"/>
                <a:cs typeface="Times New Roman" panose="02020603050405020304" pitchFamily="18" charset="0"/>
              </a:rPr>
              <a:t>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емдеу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рет</a:t>
            </a:r>
            <a:r>
              <a:rPr lang="en-US" dirty="0" err="1">
                <a:latin typeface="Times New Roman" panose="02020603050405020304" pitchFamily="18" charset="0"/>
                <a:cs typeface="Times New Roman" panose="02020603050405020304" pitchFamily="18" charset="0"/>
              </a:rPr>
              <a:t>i</a:t>
            </a:r>
            <a:r>
              <a:rPr lang="ru-RU" dirty="0" err="1">
                <a:latin typeface="Times New Roman" panose="02020603050405020304" pitchFamily="18" charset="0"/>
                <a:cs typeface="Times New Roman" panose="02020603050405020304" pitchFamily="18" charset="0"/>
              </a:rPr>
              <a:t>нде</a:t>
            </a:r>
            <a:r>
              <a:rPr lang="ru-RU" dirty="0">
                <a:latin typeface="Times New Roman" panose="02020603050405020304" pitchFamily="18" charset="0"/>
                <a:cs typeface="Times New Roman" panose="02020603050405020304" pitchFamily="18" charset="0"/>
              </a:rPr>
              <a:t> антибиотик </a:t>
            </a:r>
            <a:r>
              <a:rPr lang="ru-RU" dirty="0" err="1">
                <a:latin typeface="Times New Roman" panose="02020603050405020304" pitchFamily="18" charset="0"/>
                <a:cs typeface="Times New Roman" panose="02020603050405020304" pitchFamily="18" charset="0"/>
              </a:rPr>
              <a:t>пайдалану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әсер</a:t>
            </a:r>
            <a:r>
              <a:rPr lang="en-US" dirty="0" err="1">
                <a:latin typeface="Times New Roman" panose="02020603050405020304" pitchFamily="18" charset="0"/>
                <a:cs typeface="Times New Roman" panose="02020603050405020304" pitchFamily="18" charset="0"/>
              </a:rPr>
              <a:t>i</a:t>
            </a:r>
            <a:r>
              <a:rPr lang="ru-RU" dirty="0" err="1">
                <a:latin typeface="Times New Roman" panose="02020603050405020304" pitchFamily="18" charset="0"/>
                <a:cs typeface="Times New Roman" panose="02020603050405020304" pitchFamily="18" charset="0"/>
              </a:rPr>
              <a:t>нен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төмендеп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кетед</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05889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0CCDB5A0-F440-4A8B-9CDD-A8F25BF84876}"/>
              </a:ext>
            </a:extLst>
          </p:cNvPr>
          <p:cNvSpPr/>
          <p:nvPr/>
        </p:nvSpPr>
        <p:spPr>
          <a:xfrm>
            <a:off x="0" y="2341099"/>
            <a:ext cx="6096000" cy="3785652"/>
          </a:xfrm>
          <a:prstGeom prst="rect">
            <a:avLst/>
          </a:prstGeom>
        </p:spPr>
        <p:txBody>
          <a:bodyPr>
            <a:spAutoFit/>
          </a:bodyPr>
          <a:lstStyle/>
          <a:p>
            <a:pPr marL="342900" indent="-342900">
              <a:buFont typeface="Wingdings" panose="05000000000000000000" pitchFamily="2" charset="2"/>
              <a:buChar char="Ø"/>
            </a:pPr>
            <a:r>
              <a:rPr lang="ru-RU" sz="2400" dirty="0"/>
              <a:t>Тимус </a:t>
            </a:r>
            <a:r>
              <a:rPr lang="ru-RU" sz="2400" dirty="0" err="1"/>
              <a:t>гипоплазиясы-тимоциттері</a:t>
            </a:r>
            <a:r>
              <a:rPr lang="ru-RU" sz="2400" dirty="0"/>
              <a:t> </a:t>
            </a:r>
            <a:r>
              <a:rPr lang="ru-RU" sz="2400" dirty="0" err="1"/>
              <a:t>жоқ</a:t>
            </a:r>
            <a:r>
              <a:rPr lang="ru-RU" sz="2400" dirty="0"/>
              <a:t> </a:t>
            </a:r>
            <a:r>
              <a:rPr lang="ru-RU" sz="2400" dirty="0" err="1"/>
              <a:t>кішкентай</a:t>
            </a:r>
            <a:r>
              <a:rPr lang="ru-RU" sz="2400" dirty="0"/>
              <a:t> </a:t>
            </a:r>
            <a:r>
              <a:rPr lang="ru-RU" sz="2400" dirty="0" err="1"/>
              <a:t>эпителийлі-эмбриональды</a:t>
            </a:r>
            <a:r>
              <a:rPr lang="ru-RU" sz="2400" dirty="0"/>
              <a:t> тимус.</a:t>
            </a:r>
          </a:p>
          <a:p>
            <a:pPr marL="342900" indent="-342900">
              <a:buFont typeface="Wingdings" panose="05000000000000000000" pitchFamily="2" charset="2"/>
              <a:buChar char="Ø"/>
            </a:pPr>
            <a:r>
              <a:rPr lang="ru-RU" sz="2400" dirty="0"/>
              <a:t>Лимфа </a:t>
            </a:r>
            <a:r>
              <a:rPr lang="ru-RU" sz="2400" dirty="0" err="1"/>
              <a:t>түйіндерінде</a:t>
            </a:r>
            <a:r>
              <a:rPr lang="ru-RU" sz="2400" dirty="0"/>
              <a:t> </a:t>
            </a:r>
            <a:r>
              <a:rPr lang="ru-RU" sz="2400" dirty="0" err="1"/>
              <a:t>және</a:t>
            </a:r>
            <a:r>
              <a:rPr lang="ru-RU" sz="2400" dirty="0"/>
              <a:t> </a:t>
            </a:r>
            <a:r>
              <a:rPr lang="ru-RU" sz="2400" dirty="0" err="1"/>
              <a:t>көкбауырда</a:t>
            </a:r>
            <a:r>
              <a:rPr lang="ru-RU" sz="2400" dirty="0"/>
              <a:t> </a:t>
            </a:r>
            <a:r>
              <a:rPr lang="ru-RU" sz="2400" dirty="0" err="1"/>
              <a:t>лимфоциттердің</a:t>
            </a:r>
            <a:r>
              <a:rPr lang="ru-RU" sz="2400" dirty="0"/>
              <a:t> </a:t>
            </a:r>
            <a:r>
              <a:rPr lang="ru-RU" sz="2400" dirty="0" err="1"/>
              <a:t>болмауы</a:t>
            </a:r>
            <a:r>
              <a:rPr lang="ru-RU" sz="2400" dirty="0"/>
              <a:t>. </a:t>
            </a:r>
          </a:p>
          <a:p>
            <a:pPr marL="342900" indent="-342900">
              <a:buFont typeface="Wingdings" panose="05000000000000000000" pitchFamily="2" charset="2"/>
              <a:buChar char="Ø"/>
            </a:pPr>
            <a:r>
              <a:rPr lang="ru-RU" sz="2400" dirty="0" err="1"/>
              <a:t>Лимфопения</a:t>
            </a:r>
            <a:r>
              <a:rPr lang="ru-RU" sz="2400" dirty="0"/>
              <a:t>.</a:t>
            </a:r>
          </a:p>
          <a:p>
            <a:pPr marL="342900" indent="-342900">
              <a:buFont typeface="Wingdings" panose="05000000000000000000" pitchFamily="2" charset="2"/>
              <a:buChar char="Ø"/>
            </a:pPr>
            <a:r>
              <a:rPr lang="ru-RU" sz="2400" dirty="0" err="1"/>
              <a:t>Өмірдің</a:t>
            </a:r>
            <a:r>
              <a:rPr lang="ru-RU" sz="2400" dirty="0"/>
              <a:t> </a:t>
            </a:r>
            <a:r>
              <a:rPr lang="en-US" sz="2400" dirty="0"/>
              <a:t>III </a:t>
            </a:r>
            <a:r>
              <a:rPr lang="ru-RU" sz="2400" dirty="0" err="1"/>
              <a:t>жылында</a:t>
            </a:r>
            <a:r>
              <a:rPr lang="ru-RU" sz="2400" dirty="0"/>
              <a:t> </a:t>
            </a:r>
            <a:r>
              <a:rPr lang="ru-RU" sz="2400" dirty="0" err="1"/>
              <a:t>балалардың</a:t>
            </a:r>
            <a:r>
              <a:rPr lang="ru-RU" sz="2400" dirty="0"/>
              <a:t> </a:t>
            </a:r>
            <a:r>
              <a:rPr lang="ru-RU" sz="2400" dirty="0" err="1"/>
              <a:t>өлімімен</a:t>
            </a:r>
            <a:r>
              <a:rPr lang="ru-RU" sz="2400" dirty="0"/>
              <a:t> </a:t>
            </a:r>
            <a:r>
              <a:rPr lang="ru-RU" sz="2400" dirty="0" err="1"/>
              <a:t>қайталанатын</a:t>
            </a:r>
            <a:r>
              <a:rPr lang="ru-RU" sz="2400" dirty="0"/>
              <a:t> </a:t>
            </a:r>
            <a:r>
              <a:rPr lang="ru-RU" sz="2400" dirty="0" err="1"/>
              <a:t>бактериялық</a:t>
            </a:r>
            <a:r>
              <a:rPr lang="ru-RU" sz="2400" dirty="0"/>
              <a:t>, </a:t>
            </a:r>
            <a:r>
              <a:rPr lang="ru-RU" sz="2400" dirty="0" err="1"/>
              <a:t>вирустық</a:t>
            </a:r>
            <a:r>
              <a:rPr lang="ru-RU" sz="2400" dirty="0"/>
              <a:t> </a:t>
            </a:r>
            <a:r>
              <a:rPr lang="ru-RU" sz="2400" dirty="0" err="1"/>
              <a:t>және</a:t>
            </a:r>
            <a:r>
              <a:rPr lang="ru-RU" sz="2400" dirty="0"/>
              <a:t> </a:t>
            </a:r>
            <a:r>
              <a:rPr lang="ru-RU" sz="2400" dirty="0" err="1"/>
              <a:t>саңырауқұлақ</a:t>
            </a:r>
            <a:r>
              <a:rPr lang="ru-RU" sz="2400" dirty="0"/>
              <a:t> </a:t>
            </a:r>
            <a:r>
              <a:rPr lang="ru-RU" sz="2400" dirty="0" err="1"/>
              <a:t>инфекциялары</a:t>
            </a:r>
            <a:r>
              <a:rPr lang="ru-RU" sz="2400" dirty="0"/>
              <a:t>.</a:t>
            </a:r>
          </a:p>
        </p:txBody>
      </p:sp>
      <p:sp>
        <p:nvSpPr>
          <p:cNvPr id="3" name="Прямоугольник 2">
            <a:extLst>
              <a:ext uri="{FF2B5EF4-FFF2-40B4-BE49-F238E27FC236}">
                <a16:creationId xmlns:a16="http://schemas.microsoft.com/office/drawing/2014/main" xmlns="" id="{5134AC10-68C2-4CEB-A4E0-06A95205DF56}"/>
              </a:ext>
            </a:extLst>
          </p:cNvPr>
          <p:cNvSpPr/>
          <p:nvPr/>
        </p:nvSpPr>
        <p:spPr>
          <a:xfrm>
            <a:off x="1089991" y="390059"/>
            <a:ext cx="10012017" cy="954107"/>
          </a:xfrm>
          <a:prstGeom prst="rect">
            <a:avLst/>
          </a:prstGeom>
        </p:spPr>
        <p:txBody>
          <a:bodyPr wrap="square">
            <a:spAutoFit/>
          </a:bodyPr>
          <a:lstStyle/>
          <a:p>
            <a:pPr algn="ctr"/>
            <a:r>
              <a:rPr lang="ru-RU" sz="2800" dirty="0" err="1">
                <a:ln w="0"/>
                <a:solidFill>
                  <a:schemeClr val="accent1"/>
                </a:solidFill>
                <a:effectLst>
                  <a:outerShdw blurRad="38100" dist="25400" dir="5400000" algn="ctr" rotWithShape="0">
                    <a:srgbClr val="6E747A">
                      <a:alpha val="43000"/>
                    </a:srgbClr>
                  </a:outerShdw>
                </a:effectLst>
              </a:rPr>
              <a:t>Жасушалық</a:t>
            </a:r>
            <a:r>
              <a:rPr lang="ru-RU" sz="2800" dirty="0">
                <a:ln w="0"/>
                <a:solidFill>
                  <a:schemeClr val="accent1"/>
                </a:solidFill>
                <a:effectLst>
                  <a:outerShdw blurRad="38100" dist="25400" dir="5400000" algn="ctr" rotWithShape="0">
                    <a:srgbClr val="6E747A">
                      <a:alpha val="43000"/>
                    </a:srgbClr>
                  </a:outerShdw>
                </a:effectLst>
              </a:rPr>
              <a:t> </a:t>
            </a:r>
            <a:r>
              <a:rPr lang="ru-RU" sz="2800" dirty="0" err="1">
                <a:ln w="0"/>
                <a:solidFill>
                  <a:schemeClr val="accent1"/>
                </a:solidFill>
                <a:effectLst>
                  <a:outerShdw blurRad="38100" dist="25400" dir="5400000" algn="ctr" rotWithShape="0">
                    <a:srgbClr val="6E747A">
                      <a:alpha val="43000"/>
                    </a:srgbClr>
                  </a:outerShdw>
                </a:effectLst>
              </a:rPr>
              <a:t>және</a:t>
            </a:r>
            <a:r>
              <a:rPr lang="ru-RU" sz="2800" dirty="0">
                <a:ln w="0"/>
                <a:solidFill>
                  <a:schemeClr val="accent1"/>
                </a:solidFill>
                <a:effectLst>
                  <a:outerShdw blurRad="38100" dist="25400" dir="5400000" algn="ctr" rotWithShape="0">
                    <a:srgbClr val="6E747A">
                      <a:alpha val="43000"/>
                    </a:srgbClr>
                  </a:outerShdw>
                </a:effectLst>
              </a:rPr>
              <a:t> </a:t>
            </a:r>
            <a:r>
              <a:rPr lang="ru-RU" sz="2800" dirty="0" err="1">
                <a:ln w="0"/>
                <a:solidFill>
                  <a:schemeClr val="accent1"/>
                </a:solidFill>
                <a:effectLst>
                  <a:outerShdw blurRad="38100" dist="25400" dir="5400000" algn="ctr" rotWithShape="0">
                    <a:srgbClr val="6E747A">
                      <a:alpha val="43000"/>
                    </a:srgbClr>
                  </a:outerShdw>
                </a:effectLst>
              </a:rPr>
              <a:t>гуморальдық</a:t>
            </a:r>
            <a:r>
              <a:rPr lang="ru-RU" sz="2800" dirty="0">
                <a:ln w="0"/>
                <a:solidFill>
                  <a:schemeClr val="accent1"/>
                </a:solidFill>
                <a:effectLst>
                  <a:outerShdw blurRad="38100" dist="25400" dir="5400000" algn="ctr" rotWithShape="0">
                    <a:srgbClr val="6E747A">
                      <a:alpha val="43000"/>
                    </a:srgbClr>
                  </a:outerShdw>
                </a:effectLst>
              </a:rPr>
              <a:t> </a:t>
            </a:r>
            <a:r>
              <a:rPr lang="ru-RU" sz="2800" dirty="0" err="1">
                <a:ln w="0"/>
                <a:solidFill>
                  <a:schemeClr val="accent1"/>
                </a:solidFill>
                <a:effectLst>
                  <a:outerShdw blurRad="38100" dist="25400" dir="5400000" algn="ctr" rotWithShape="0">
                    <a:srgbClr val="6E747A">
                      <a:alpha val="43000"/>
                    </a:srgbClr>
                  </a:outerShdw>
                </a:effectLst>
              </a:rPr>
              <a:t>иммунитеттің</a:t>
            </a:r>
            <a:r>
              <a:rPr lang="ru-RU" sz="2800" dirty="0">
                <a:ln w="0"/>
                <a:solidFill>
                  <a:schemeClr val="accent1"/>
                </a:solidFill>
                <a:effectLst>
                  <a:outerShdw blurRad="38100" dist="25400" dir="5400000" algn="ctr" rotWithShape="0">
                    <a:srgbClr val="6E747A">
                      <a:alpha val="43000"/>
                    </a:srgbClr>
                  </a:outerShdw>
                </a:effectLst>
              </a:rPr>
              <a:t> </a:t>
            </a:r>
            <a:r>
              <a:rPr lang="ru-RU" sz="2800" dirty="0" err="1">
                <a:ln w="0"/>
                <a:solidFill>
                  <a:schemeClr val="accent1"/>
                </a:solidFill>
                <a:effectLst>
                  <a:outerShdw blurRad="38100" dist="25400" dir="5400000" algn="ctr" rotWithShape="0">
                    <a:srgbClr val="6E747A">
                      <a:alpha val="43000"/>
                    </a:srgbClr>
                  </a:outerShdw>
                </a:effectLst>
              </a:rPr>
              <a:t>жетіспеушілігімен</a:t>
            </a:r>
            <a:r>
              <a:rPr lang="ru-RU" sz="2800" dirty="0">
                <a:ln w="0"/>
                <a:solidFill>
                  <a:schemeClr val="accent1"/>
                </a:solidFill>
                <a:effectLst>
                  <a:outerShdw blurRad="38100" dist="25400" dir="5400000" algn="ctr" rotWithShape="0">
                    <a:srgbClr val="6E747A">
                      <a:alpha val="43000"/>
                    </a:srgbClr>
                  </a:outerShdw>
                </a:effectLst>
              </a:rPr>
              <a:t> </a:t>
            </a:r>
            <a:r>
              <a:rPr lang="ru-RU" sz="2800" dirty="0" err="1">
                <a:ln w="0"/>
                <a:solidFill>
                  <a:schemeClr val="accent1"/>
                </a:solidFill>
                <a:effectLst>
                  <a:outerShdw blurRad="38100" dist="25400" dir="5400000" algn="ctr" rotWithShape="0">
                    <a:srgbClr val="6E747A">
                      <a:alpha val="43000"/>
                    </a:srgbClr>
                  </a:outerShdw>
                </a:effectLst>
              </a:rPr>
              <a:t>біріктірілген</a:t>
            </a:r>
            <a:r>
              <a:rPr lang="ru-RU" sz="2800" dirty="0">
                <a:ln w="0"/>
                <a:solidFill>
                  <a:schemeClr val="accent1"/>
                </a:solidFill>
                <a:effectLst>
                  <a:outerShdw blurRad="38100" dist="25400" dir="5400000" algn="ctr" rotWithShape="0">
                    <a:srgbClr val="6E747A">
                      <a:alpha val="43000"/>
                    </a:srgbClr>
                  </a:outerShdw>
                </a:effectLst>
              </a:rPr>
              <a:t> иммунитет </a:t>
            </a:r>
            <a:r>
              <a:rPr lang="ru-RU" sz="2800" dirty="0" err="1">
                <a:ln w="0"/>
                <a:solidFill>
                  <a:schemeClr val="accent1"/>
                </a:solidFill>
                <a:effectLst>
                  <a:outerShdw blurRad="38100" dist="25400" dir="5400000" algn="ctr" rotWithShape="0">
                    <a:srgbClr val="6E747A">
                      <a:alpha val="43000"/>
                    </a:srgbClr>
                  </a:outerShdw>
                </a:effectLst>
              </a:rPr>
              <a:t>тапшылығы</a:t>
            </a:r>
            <a:r>
              <a:rPr lang="ru-RU" sz="2800" dirty="0">
                <a:ln w="0"/>
                <a:solidFill>
                  <a:schemeClr val="accent1"/>
                </a:solidFill>
                <a:effectLst>
                  <a:outerShdw blurRad="38100" dist="25400" dir="5400000" algn="ctr" rotWithShape="0">
                    <a:srgbClr val="6E747A">
                      <a:alpha val="43000"/>
                    </a:srgbClr>
                  </a:outerShdw>
                </a:effectLst>
              </a:rPr>
              <a:t> </a:t>
            </a:r>
          </a:p>
        </p:txBody>
      </p:sp>
      <p:pic>
        <p:nvPicPr>
          <p:cNvPr id="2050" name="Picture 2" descr="Вилочковая железа презентация, доклад">
            <a:extLst>
              <a:ext uri="{FF2B5EF4-FFF2-40B4-BE49-F238E27FC236}">
                <a16:creationId xmlns:a16="http://schemas.microsoft.com/office/drawing/2014/main" xmlns="" id="{B4584D53-6FAA-4362-8B3F-DB03DF51595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609" t="12118" r="5739" b="4198"/>
          <a:stretch/>
        </p:blipFill>
        <p:spPr bwMode="auto">
          <a:xfrm>
            <a:off x="5512904" y="1564337"/>
            <a:ext cx="6679096" cy="4782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3531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Тимус (айырша без) қазақша | Қазақша медицина">
            <a:extLst>
              <a:ext uri="{FF2B5EF4-FFF2-40B4-BE49-F238E27FC236}">
                <a16:creationId xmlns:a16="http://schemas.microsoft.com/office/drawing/2014/main" xmlns="" id="{F13A7DFE-39B1-4E10-8534-25CCD53DA2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5803" y="43277"/>
            <a:ext cx="8933414" cy="67714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54046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01DBDBA-44FA-40CB-9999-ADF027828E9B}"/>
              </a:ext>
            </a:extLst>
          </p:cNvPr>
          <p:cNvSpPr>
            <a:spLocks noGrp="1"/>
          </p:cNvSpPr>
          <p:nvPr>
            <p:ph type="ctrTitle"/>
          </p:nvPr>
        </p:nvSpPr>
        <p:spPr>
          <a:xfrm>
            <a:off x="1524000" y="357808"/>
            <a:ext cx="9144000" cy="978798"/>
          </a:xfrm>
        </p:spPr>
        <p:txBody>
          <a:bodyPr/>
          <a:lstStyle/>
          <a:p>
            <a:r>
              <a:rPr lang="kk-KZ" dirty="0"/>
              <a:t>Тимома</a:t>
            </a:r>
            <a:endParaRPr lang="ru-RU" dirty="0"/>
          </a:p>
        </p:txBody>
      </p:sp>
      <p:sp>
        <p:nvSpPr>
          <p:cNvPr id="3" name="Подзаголовок 2">
            <a:extLst>
              <a:ext uri="{FF2B5EF4-FFF2-40B4-BE49-F238E27FC236}">
                <a16:creationId xmlns:a16="http://schemas.microsoft.com/office/drawing/2014/main" xmlns="" id="{6F152820-0D4E-428C-B503-2B854242479A}"/>
              </a:ext>
            </a:extLst>
          </p:cNvPr>
          <p:cNvSpPr>
            <a:spLocks noGrp="1"/>
          </p:cNvSpPr>
          <p:nvPr>
            <p:ph type="subTitle" idx="1"/>
          </p:nvPr>
        </p:nvSpPr>
        <p:spPr>
          <a:xfrm>
            <a:off x="834888" y="1506158"/>
            <a:ext cx="10840278" cy="4675982"/>
          </a:xfrm>
        </p:spPr>
        <p:txBody>
          <a:bodyPr>
            <a:normAutofit lnSpcReduction="10000"/>
          </a:bodyPr>
          <a:lstStyle/>
          <a:p>
            <a:pPr algn="l"/>
            <a:r>
              <a:rPr lang="kk-KZ" dirty="0"/>
              <a:t>Тимоманың жалпы атауы жоғарғы медиастинада, төс сүйегінің артында орналасқан тимус безінің лимфа тінінде ісік пайда болуынан пайда болатын бірқатар ауруларды білдіреді. Жағдайлардың едәуір бөлігі аурудың қатерсіз ағымымен белгіленеді, бірақ сонымен бірге метастаздардың қоршаған тіндерге, лимфа түйіндеріне және көрші органдарға таралу қаупі сақталады.Плевра мен перикардтың өнуі 30% — да, ал терең метастаз пациенттердің 5% байқалады. Ауруға ерлер де, әйелдер де шамамен бірдей арақатынаста әсер етеді. Тимома диагнозы қойылған науқастардың орташа жасы 40 пен 60 жас аралығында. Егде жаста тимустың толық дерлік инволюциясы және оның функционалдығының жоғалуы байқалады.Жасушалар біртіндеп май тінімен ауыстырылады. Тимус безінің қатерлі ісігінің себебі нақты белгісіз. Негізгі рөл сыртқы ортаның жағымсыз факторларына (канцерогендерге), радиациялық әсерге, иммунитеттің жалпы жағдайына, жарақаттарға, хирургиялық операцияларға және жұқпалы ауруларға беріледі.</a:t>
            </a:r>
          </a:p>
        </p:txBody>
      </p:sp>
    </p:spTree>
    <p:extLst>
      <p:ext uri="{BB962C8B-B14F-4D97-AF65-F5344CB8AC3E}">
        <p14:creationId xmlns:p14="http://schemas.microsoft.com/office/powerpoint/2010/main" val="7616726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Тимома (Симптомы): Лечение, Диагностика, Консультация, Отзывы. Цены в  Украине | TomoClinic">
            <a:extLst>
              <a:ext uri="{FF2B5EF4-FFF2-40B4-BE49-F238E27FC236}">
                <a16:creationId xmlns:a16="http://schemas.microsoft.com/office/drawing/2014/main" xmlns="" id="{520E718A-66CD-4A84-ABAC-BD9F03FB17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833" r="2417"/>
          <a:stretch/>
        </p:blipFill>
        <p:spPr bwMode="auto">
          <a:xfrm>
            <a:off x="-25159" y="477078"/>
            <a:ext cx="4399722" cy="532447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Рак тимуса: симптомы, диагностика и способы лечения | Booking Health">
            <a:extLst>
              <a:ext uri="{FF2B5EF4-FFF2-40B4-BE49-F238E27FC236}">
                <a16:creationId xmlns:a16="http://schemas.microsoft.com/office/drawing/2014/main" xmlns="" id="{DB103B17-A811-4F86-A012-2D40E073121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45561" y="44805"/>
            <a:ext cx="4072002" cy="338419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Стадирование тимомы — 24Radiology.ru">
            <a:extLst>
              <a:ext uri="{FF2B5EF4-FFF2-40B4-BE49-F238E27FC236}">
                <a16:creationId xmlns:a16="http://schemas.microsoft.com/office/drawing/2014/main" xmlns="" id="{9D4A23A9-B6DB-4118-8ECC-3691251607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92211" y="0"/>
            <a:ext cx="3799789" cy="3799789"/>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Веретеноклеточная тимома / Интересный случай / Medicine Live">
            <a:extLst>
              <a:ext uri="{FF2B5EF4-FFF2-40B4-BE49-F238E27FC236}">
                <a16:creationId xmlns:a16="http://schemas.microsoft.com/office/drawing/2014/main" xmlns="" id="{956D100D-FA7B-4483-BB9F-9CFAA35AE15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 b="44211"/>
          <a:stretch/>
        </p:blipFill>
        <p:spPr bwMode="auto">
          <a:xfrm>
            <a:off x="4473748" y="3869012"/>
            <a:ext cx="5543550" cy="281008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Веретеноклеточная тимома / Интересный случай / Medicine Live">
            <a:extLst>
              <a:ext uri="{FF2B5EF4-FFF2-40B4-BE49-F238E27FC236}">
                <a16:creationId xmlns:a16="http://schemas.microsoft.com/office/drawing/2014/main" xmlns="" id="{D0183AFE-D2EC-43A3-AC3E-45E354E61DF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1700" t="52693"/>
          <a:stretch/>
        </p:blipFill>
        <p:spPr bwMode="auto">
          <a:xfrm rot="16200000">
            <a:off x="9679982" y="4274137"/>
            <a:ext cx="2923360" cy="2100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86164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74EC8F7-9DFA-4CBC-B66B-1582552EED8D}"/>
              </a:ext>
            </a:extLst>
          </p:cNvPr>
          <p:cNvSpPr>
            <a:spLocks noGrp="1"/>
          </p:cNvSpPr>
          <p:nvPr>
            <p:ph type="ctrTitle"/>
          </p:nvPr>
        </p:nvSpPr>
        <p:spPr>
          <a:xfrm>
            <a:off x="1630017" y="384311"/>
            <a:ext cx="9144000" cy="899285"/>
          </a:xfrm>
        </p:spPr>
        <p:txBody>
          <a:bodyPr>
            <a:normAutofit fontScale="90000"/>
          </a:bodyPr>
          <a:lstStyle/>
          <a:p>
            <a:r>
              <a:rPr lang="kk-KZ" dirty="0"/>
              <a:t>Тимомегалия</a:t>
            </a:r>
            <a:endParaRPr lang="ru-RU" dirty="0"/>
          </a:p>
        </p:txBody>
      </p:sp>
      <p:sp>
        <p:nvSpPr>
          <p:cNvPr id="3" name="Подзаголовок 2">
            <a:extLst>
              <a:ext uri="{FF2B5EF4-FFF2-40B4-BE49-F238E27FC236}">
                <a16:creationId xmlns:a16="http://schemas.microsoft.com/office/drawing/2014/main" xmlns="" id="{E52D7163-521B-44E0-AFB9-21860436152E}"/>
              </a:ext>
            </a:extLst>
          </p:cNvPr>
          <p:cNvSpPr>
            <a:spLocks noGrp="1"/>
          </p:cNvSpPr>
          <p:nvPr>
            <p:ph type="subTitle" idx="1"/>
          </p:nvPr>
        </p:nvSpPr>
        <p:spPr>
          <a:xfrm>
            <a:off x="503583" y="1667221"/>
            <a:ext cx="11277600" cy="1102483"/>
          </a:xfrm>
        </p:spPr>
        <p:txBody>
          <a:bodyPr>
            <a:normAutofit/>
          </a:bodyPr>
          <a:lstStyle/>
          <a:p>
            <a:pPr algn="just"/>
            <a:r>
              <a:rPr lang="ru-RU" sz="1800" dirty="0" err="1"/>
              <a:t>Тимомегалия</a:t>
            </a:r>
            <a:r>
              <a:rPr lang="ru-RU" sz="1800" dirty="0"/>
              <a:t>-тимус </a:t>
            </a:r>
            <a:r>
              <a:rPr lang="ru-RU" sz="1800" dirty="0" err="1"/>
              <a:t>безінің</a:t>
            </a:r>
            <a:r>
              <a:rPr lang="ru-RU" sz="1800" dirty="0"/>
              <a:t> </a:t>
            </a:r>
            <a:r>
              <a:rPr lang="ru-RU" sz="1800" dirty="0" err="1"/>
              <a:t>көлемі</a:t>
            </a:r>
            <a:r>
              <a:rPr lang="ru-RU" sz="1800" dirty="0"/>
              <a:t> мен </a:t>
            </a:r>
            <a:r>
              <a:rPr lang="ru-RU" sz="1800" dirty="0" err="1"/>
              <a:t>салмағының</a:t>
            </a:r>
            <a:r>
              <a:rPr lang="ru-RU" sz="1800" dirty="0"/>
              <a:t> </a:t>
            </a:r>
            <a:r>
              <a:rPr lang="ru-RU" sz="1800" dirty="0" err="1"/>
              <a:t>жоғарылауы</a:t>
            </a:r>
            <a:r>
              <a:rPr lang="ru-RU" sz="1800" dirty="0"/>
              <a:t>. </a:t>
            </a:r>
            <a:r>
              <a:rPr lang="ru-RU" sz="1800" dirty="0" err="1"/>
              <a:t>Бұл</a:t>
            </a:r>
            <a:r>
              <a:rPr lang="ru-RU" sz="1800" dirty="0"/>
              <a:t> ауру </a:t>
            </a:r>
            <a:r>
              <a:rPr lang="ru-RU" sz="1800" dirty="0" err="1"/>
              <a:t>көбінесе</a:t>
            </a:r>
            <a:r>
              <a:rPr lang="ru-RU" sz="1800" dirty="0"/>
              <a:t> </a:t>
            </a:r>
            <a:r>
              <a:rPr lang="ru-RU" sz="1800" dirty="0" err="1"/>
              <a:t>үш</a:t>
            </a:r>
            <a:r>
              <a:rPr lang="ru-RU" sz="1800" dirty="0"/>
              <a:t> </a:t>
            </a:r>
            <a:r>
              <a:rPr lang="ru-RU" sz="1800" dirty="0" err="1"/>
              <a:t>жасқа</a:t>
            </a:r>
            <a:r>
              <a:rPr lang="ru-RU" sz="1800" dirty="0"/>
              <a:t> </a:t>
            </a:r>
            <a:r>
              <a:rPr lang="ru-RU" sz="1800" dirty="0" err="1"/>
              <a:t>дейінгі</a:t>
            </a:r>
            <a:r>
              <a:rPr lang="ru-RU" sz="1800" dirty="0"/>
              <a:t> </a:t>
            </a:r>
            <a:r>
              <a:rPr lang="ru-RU" sz="1800" dirty="0" err="1"/>
              <a:t>кішкентай</a:t>
            </a:r>
            <a:r>
              <a:rPr lang="ru-RU" sz="1800" dirty="0"/>
              <a:t> </a:t>
            </a:r>
            <a:r>
              <a:rPr lang="ru-RU" sz="1800" dirty="0" err="1"/>
              <a:t>балаларға</a:t>
            </a:r>
            <a:r>
              <a:rPr lang="ru-RU" sz="1800" dirty="0"/>
              <a:t> </a:t>
            </a:r>
            <a:r>
              <a:rPr lang="ru-RU" sz="1800" dirty="0" err="1"/>
              <a:t>әсер</a:t>
            </a:r>
            <a:r>
              <a:rPr lang="ru-RU" sz="1800" dirty="0"/>
              <a:t> </a:t>
            </a:r>
            <a:r>
              <a:rPr lang="ru-RU" sz="1800" dirty="0" err="1"/>
              <a:t>етеді</a:t>
            </a:r>
            <a:r>
              <a:rPr lang="ru-RU" sz="1800" dirty="0"/>
              <a:t>, ал </a:t>
            </a:r>
            <a:r>
              <a:rPr lang="ru-RU" sz="1800" dirty="0" err="1"/>
              <a:t>үлкендерде</a:t>
            </a:r>
            <a:r>
              <a:rPr lang="ru-RU" sz="1800" dirty="0"/>
              <a:t> </a:t>
            </a:r>
            <a:r>
              <a:rPr lang="ru-RU" sz="1800" dirty="0" err="1"/>
              <a:t>сирек</a:t>
            </a:r>
            <a:r>
              <a:rPr lang="ru-RU" sz="1800" dirty="0"/>
              <a:t> </a:t>
            </a:r>
            <a:r>
              <a:rPr lang="ru-RU" sz="1800" dirty="0" err="1"/>
              <a:t>кездеседі</a:t>
            </a:r>
            <a:r>
              <a:rPr lang="ru-RU" sz="1800" dirty="0"/>
              <a:t>. </a:t>
            </a:r>
            <a:r>
              <a:rPr lang="ru-RU" sz="1800" dirty="0" err="1"/>
              <a:t>Егер</a:t>
            </a:r>
            <a:r>
              <a:rPr lang="ru-RU" sz="1800" dirty="0"/>
              <a:t> </a:t>
            </a:r>
            <a:r>
              <a:rPr lang="ru-RU" sz="1800" dirty="0" err="1"/>
              <a:t>балаға</a:t>
            </a:r>
            <a:r>
              <a:rPr lang="ru-RU" sz="1800" dirty="0"/>
              <a:t> осы патология </a:t>
            </a:r>
            <a:r>
              <a:rPr lang="ru-RU" sz="1800" dirty="0" err="1"/>
              <a:t>әсер</a:t>
            </a:r>
            <a:r>
              <a:rPr lang="ru-RU" sz="1800" dirty="0"/>
              <a:t> </a:t>
            </a:r>
            <a:r>
              <a:rPr lang="ru-RU" sz="1800" dirty="0" err="1"/>
              <a:t>етсе</a:t>
            </a:r>
            <a:r>
              <a:rPr lang="ru-RU" sz="1800" dirty="0"/>
              <a:t>, </a:t>
            </a:r>
            <a:r>
              <a:rPr lang="ru-RU" sz="1800" dirty="0" err="1"/>
              <a:t>онда</a:t>
            </a:r>
            <a:r>
              <a:rPr lang="ru-RU" sz="1800" dirty="0"/>
              <a:t> </a:t>
            </a:r>
            <a:r>
              <a:rPr lang="ru-RU" sz="1800" dirty="0" err="1"/>
              <a:t>болашақта</a:t>
            </a:r>
            <a:r>
              <a:rPr lang="ru-RU" sz="1800" dirty="0"/>
              <a:t> </a:t>
            </a:r>
            <a:r>
              <a:rPr lang="ru-RU" sz="1800" dirty="0" err="1"/>
              <a:t>эндокриндік</a:t>
            </a:r>
            <a:r>
              <a:rPr lang="ru-RU" sz="1800" dirty="0"/>
              <a:t> </a:t>
            </a:r>
            <a:r>
              <a:rPr lang="ru-RU" sz="1800" dirty="0" err="1"/>
              <a:t>жүйенің</a:t>
            </a:r>
            <a:r>
              <a:rPr lang="ru-RU" sz="1800" dirty="0"/>
              <a:t> </a:t>
            </a:r>
            <a:r>
              <a:rPr lang="ru-RU" sz="1800" dirty="0" err="1"/>
              <a:t>бұзылуы</a:t>
            </a:r>
            <a:r>
              <a:rPr lang="ru-RU" sz="1800" dirty="0"/>
              <a:t>, </a:t>
            </a:r>
            <a:r>
              <a:rPr lang="ru-RU" sz="1800" dirty="0" err="1"/>
              <a:t>аллергиялық</a:t>
            </a:r>
            <a:r>
              <a:rPr lang="ru-RU" sz="1800" dirty="0"/>
              <a:t> </a:t>
            </a:r>
            <a:r>
              <a:rPr lang="ru-RU" sz="1800" dirty="0" err="1"/>
              <a:t>реакциялар</a:t>
            </a:r>
            <a:r>
              <a:rPr lang="ru-RU" sz="1800" dirty="0"/>
              <a:t>, онкология </a:t>
            </a:r>
            <a:r>
              <a:rPr lang="ru-RU" sz="1800" dirty="0" err="1"/>
              <a:t>немесе</a:t>
            </a:r>
            <a:r>
              <a:rPr lang="ru-RU" sz="1800" dirty="0"/>
              <a:t> </a:t>
            </a:r>
            <a:r>
              <a:rPr lang="ru-RU" sz="1800" dirty="0" err="1"/>
              <a:t>аутоиммунды</a:t>
            </a:r>
            <a:r>
              <a:rPr lang="ru-RU" sz="1800" dirty="0"/>
              <a:t> </a:t>
            </a:r>
            <a:r>
              <a:rPr lang="ru-RU" sz="1800" dirty="0" err="1"/>
              <a:t>аурулар</a:t>
            </a:r>
            <a:r>
              <a:rPr lang="ru-RU" sz="1800" dirty="0"/>
              <a:t> </a:t>
            </a:r>
            <a:r>
              <a:rPr lang="ru-RU" sz="1800" dirty="0" err="1"/>
              <a:t>пайда</a:t>
            </a:r>
            <a:r>
              <a:rPr lang="ru-RU" sz="1800" dirty="0"/>
              <a:t> </a:t>
            </a:r>
            <a:r>
              <a:rPr lang="ru-RU" sz="1800" dirty="0" err="1"/>
              <a:t>болуы</a:t>
            </a:r>
            <a:r>
              <a:rPr lang="ru-RU" sz="1800" dirty="0"/>
              <a:t> </a:t>
            </a:r>
            <a:r>
              <a:rPr lang="ru-RU" sz="1800" dirty="0" err="1"/>
              <a:t>мүмкін</a:t>
            </a:r>
            <a:r>
              <a:rPr lang="ru-RU" sz="1800" dirty="0"/>
              <a:t>. </a:t>
            </a:r>
            <a:r>
              <a:rPr lang="ru-RU" sz="1800" dirty="0" err="1"/>
              <a:t>Осыған</a:t>
            </a:r>
            <a:r>
              <a:rPr lang="ru-RU" sz="1800" dirty="0"/>
              <a:t> </a:t>
            </a:r>
            <a:r>
              <a:rPr lang="ru-RU" sz="1800" dirty="0" err="1"/>
              <a:t>байланысты</a:t>
            </a:r>
            <a:r>
              <a:rPr lang="ru-RU" sz="1800" dirty="0"/>
              <a:t> </a:t>
            </a:r>
            <a:r>
              <a:rPr lang="ru-RU" sz="1800" dirty="0" err="1"/>
              <a:t>баламен</a:t>
            </a:r>
            <a:r>
              <a:rPr lang="ru-RU" sz="1800" dirty="0"/>
              <a:t> </a:t>
            </a:r>
            <a:r>
              <a:rPr lang="ru-RU" sz="1800" dirty="0" err="1"/>
              <a:t>мезгіл-мезгіл</a:t>
            </a:r>
            <a:r>
              <a:rPr lang="ru-RU" sz="1800" dirty="0"/>
              <a:t> педиатр мен </a:t>
            </a:r>
            <a:r>
              <a:rPr lang="ru-RU" sz="1800" dirty="0" err="1"/>
              <a:t>аллергологқа</a:t>
            </a:r>
            <a:r>
              <a:rPr lang="ru-RU" sz="1800" dirty="0"/>
              <a:t> бару </a:t>
            </a:r>
            <a:r>
              <a:rPr lang="ru-RU" sz="1800" dirty="0" err="1"/>
              <a:t>керек</a:t>
            </a:r>
            <a:r>
              <a:rPr lang="ru-RU" sz="1800" dirty="0"/>
              <a:t>.</a:t>
            </a:r>
          </a:p>
        </p:txBody>
      </p:sp>
      <p:pic>
        <p:nvPicPr>
          <p:cNvPr id="3074" name="Picture 2" descr="Вилочковая железа - презентация онлайн">
            <a:extLst>
              <a:ext uri="{FF2B5EF4-FFF2-40B4-BE49-F238E27FC236}">
                <a16:creationId xmlns:a16="http://schemas.microsoft.com/office/drawing/2014/main" xmlns="" id="{86A6C89D-B53A-4015-A0CF-2A31795CD5E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98" t="10915" r="5242" b="7007"/>
          <a:stretch/>
        </p:blipFill>
        <p:spPr bwMode="auto">
          <a:xfrm>
            <a:off x="503582" y="2793884"/>
            <a:ext cx="5883965" cy="403415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Тимомегалия - признаки, причины, симптомы, лечение и профилактика -  iDoctor.kz">
            <a:extLst>
              <a:ext uri="{FF2B5EF4-FFF2-40B4-BE49-F238E27FC236}">
                <a16:creationId xmlns:a16="http://schemas.microsoft.com/office/drawing/2014/main" xmlns="" id="{C6DF4306-0713-4A35-9C4D-33FBC37B09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0875" y="3207929"/>
            <a:ext cx="4732986" cy="326576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69293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EE7E6FA-9D20-4A4B-80FA-5E8E1BF706A8}"/>
              </a:ext>
            </a:extLst>
          </p:cNvPr>
          <p:cNvSpPr>
            <a:spLocks noGrp="1"/>
          </p:cNvSpPr>
          <p:nvPr>
            <p:ph type="title"/>
          </p:nvPr>
        </p:nvSpPr>
        <p:spPr/>
        <p:txBody>
          <a:bodyPr>
            <a:normAutofit fontScale="90000"/>
          </a:bodyPr>
          <a:lstStyle/>
          <a:p>
            <a:r>
              <a:rPr lang="ru-RU" b="1" dirty="0"/>
              <a:t>Тимус </a:t>
            </a:r>
            <a:r>
              <a:rPr lang="ru-RU" b="1" dirty="0" err="1"/>
              <a:t>гипоплазиясы</a:t>
            </a:r>
            <a:r>
              <a:rPr lang="ru-RU" b="1" dirty="0"/>
              <a:t> (синдром </a:t>
            </a:r>
            <a:r>
              <a:rPr lang="ru-RU" b="1" dirty="0" err="1"/>
              <a:t>Ди</a:t>
            </a:r>
            <a:r>
              <a:rPr lang="ru-RU" b="1" dirty="0"/>
              <a:t> Джорджи)</a:t>
            </a:r>
            <a:br>
              <a:rPr lang="ru-RU" b="1" dirty="0"/>
            </a:br>
            <a:endParaRPr lang="ru-RU" dirty="0"/>
          </a:p>
        </p:txBody>
      </p:sp>
      <p:sp>
        <p:nvSpPr>
          <p:cNvPr id="3" name="Объект 2">
            <a:extLst>
              <a:ext uri="{FF2B5EF4-FFF2-40B4-BE49-F238E27FC236}">
                <a16:creationId xmlns:a16="http://schemas.microsoft.com/office/drawing/2014/main" xmlns="" id="{DB9E6DCF-F70C-421E-A9F9-F7B2C7F98F62}"/>
              </a:ext>
            </a:extLst>
          </p:cNvPr>
          <p:cNvSpPr>
            <a:spLocks noGrp="1"/>
          </p:cNvSpPr>
          <p:nvPr>
            <p:ph idx="1"/>
          </p:nvPr>
        </p:nvSpPr>
        <p:spPr>
          <a:xfrm>
            <a:off x="334617" y="1301749"/>
            <a:ext cx="11592339" cy="1603375"/>
          </a:xfrm>
        </p:spPr>
        <p:txBody>
          <a:bodyPr>
            <a:normAutofit lnSpcReduction="10000"/>
          </a:bodyPr>
          <a:lstStyle/>
          <a:p>
            <a:r>
              <a:rPr lang="ru-RU" b="1" dirty="0" err="1"/>
              <a:t>Ди</a:t>
            </a:r>
            <a:r>
              <a:rPr lang="ru-RU" b="1" dirty="0"/>
              <a:t> Джорджи синдромы</a:t>
            </a:r>
            <a:r>
              <a:rPr lang="ru-RU" dirty="0"/>
              <a:t>-</a:t>
            </a:r>
            <a:r>
              <a:rPr lang="ru-RU" dirty="0" err="1"/>
              <a:t>гипоплазияға</a:t>
            </a:r>
            <a:r>
              <a:rPr lang="ru-RU" dirty="0"/>
              <a:t> </a:t>
            </a:r>
            <a:r>
              <a:rPr lang="ru-RU" dirty="0" err="1"/>
              <a:t>немесе</a:t>
            </a:r>
            <a:r>
              <a:rPr lang="ru-RU" dirty="0"/>
              <a:t> </a:t>
            </a:r>
            <a:r>
              <a:rPr lang="ru-RU" dirty="0" err="1"/>
              <a:t>тимустың</a:t>
            </a:r>
            <a:r>
              <a:rPr lang="ru-RU" dirty="0"/>
              <a:t> </a:t>
            </a:r>
            <a:r>
              <a:rPr lang="ru-RU" dirty="0" err="1"/>
              <a:t>болмауына</a:t>
            </a:r>
            <a:r>
              <a:rPr lang="ru-RU" dirty="0"/>
              <a:t> </a:t>
            </a:r>
            <a:r>
              <a:rPr lang="ru-RU" dirty="0" err="1"/>
              <a:t>әкелетін</a:t>
            </a:r>
            <a:r>
              <a:rPr lang="ru-RU" dirty="0"/>
              <a:t> </a:t>
            </a:r>
            <a:r>
              <a:rPr lang="ru-RU" dirty="0" err="1"/>
              <a:t>туа</a:t>
            </a:r>
            <a:r>
              <a:rPr lang="ru-RU" dirty="0"/>
              <a:t> </a:t>
            </a:r>
            <a:r>
              <a:rPr lang="ru-RU" dirty="0" err="1"/>
              <a:t>біткен</a:t>
            </a:r>
            <a:r>
              <a:rPr lang="ru-RU" dirty="0"/>
              <a:t> </a:t>
            </a:r>
            <a:r>
              <a:rPr lang="ru-RU" dirty="0" err="1"/>
              <a:t>ақау</a:t>
            </a:r>
            <a:r>
              <a:rPr lang="ru-RU" dirty="0"/>
              <a:t>, </a:t>
            </a:r>
            <a:r>
              <a:rPr lang="ru-RU" dirty="0" err="1"/>
              <a:t>үлкен</a:t>
            </a:r>
            <a:r>
              <a:rPr lang="ru-RU" dirty="0"/>
              <a:t> </a:t>
            </a:r>
            <a:r>
              <a:rPr lang="ru-RU" dirty="0" err="1"/>
              <a:t>тамырлардың</a:t>
            </a:r>
            <a:r>
              <a:rPr lang="ru-RU" dirty="0"/>
              <a:t>, </a:t>
            </a:r>
            <a:r>
              <a:rPr lang="ru-RU" dirty="0" err="1"/>
              <a:t>жүректің</a:t>
            </a:r>
            <a:r>
              <a:rPr lang="ru-RU" dirty="0"/>
              <a:t>, </a:t>
            </a:r>
            <a:r>
              <a:rPr lang="ru-RU" dirty="0" err="1"/>
              <a:t>қалқанша</a:t>
            </a:r>
            <a:r>
              <a:rPr lang="ru-RU" dirty="0"/>
              <a:t> </a:t>
            </a:r>
            <a:r>
              <a:rPr lang="ru-RU" dirty="0" err="1"/>
              <a:t>маңы</a:t>
            </a:r>
            <a:r>
              <a:rPr lang="ru-RU" dirty="0"/>
              <a:t> </a:t>
            </a:r>
            <a:r>
              <a:rPr lang="ru-RU" dirty="0" err="1"/>
              <a:t>бездерінің</a:t>
            </a:r>
            <a:r>
              <a:rPr lang="ru-RU" dirty="0"/>
              <a:t>, бет </a:t>
            </a:r>
            <a:r>
              <a:rPr lang="ru-RU" dirty="0" err="1"/>
              <a:t>сүйектерінің</a:t>
            </a:r>
            <a:r>
              <a:rPr lang="ru-RU" dirty="0"/>
              <a:t> </a:t>
            </a:r>
            <a:r>
              <a:rPr lang="ru-RU" dirty="0" err="1"/>
              <a:t>және</a:t>
            </a:r>
            <a:r>
              <a:rPr lang="ru-RU" dirty="0"/>
              <a:t> </a:t>
            </a:r>
            <a:r>
              <a:rPr lang="ru-RU" dirty="0" err="1"/>
              <a:t>жоғарғы</a:t>
            </a:r>
            <a:r>
              <a:rPr lang="ru-RU" dirty="0"/>
              <a:t> </a:t>
            </a:r>
            <a:r>
              <a:rPr lang="ru-RU" dirty="0" err="1"/>
              <a:t>аяқтардың</a:t>
            </a:r>
            <a:r>
              <a:rPr lang="ru-RU" dirty="0"/>
              <a:t> </a:t>
            </a:r>
            <a:r>
              <a:rPr lang="ru-RU" dirty="0" err="1"/>
              <a:t>ақауларымен</a:t>
            </a:r>
            <a:r>
              <a:rPr lang="ru-RU" dirty="0"/>
              <a:t> </a:t>
            </a:r>
            <a:r>
              <a:rPr lang="ru-RU" dirty="0" err="1"/>
              <a:t>бірге</a:t>
            </a:r>
            <a:r>
              <a:rPr lang="ru-RU" dirty="0"/>
              <a:t>;</a:t>
            </a:r>
          </a:p>
        </p:txBody>
      </p:sp>
      <p:sp>
        <p:nvSpPr>
          <p:cNvPr id="4" name="Прямоугольник 3">
            <a:extLst>
              <a:ext uri="{FF2B5EF4-FFF2-40B4-BE49-F238E27FC236}">
                <a16:creationId xmlns:a16="http://schemas.microsoft.com/office/drawing/2014/main" xmlns="" id="{5A2062CA-F3E2-486C-8A11-8277005528A7}"/>
              </a:ext>
            </a:extLst>
          </p:cNvPr>
          <p:cNvSpPr/>
          <p:nvPr/>
        </p:nvSpPr>
        <p:spPr>
          <a:xfrm>
            <a:off x="530085" y="2736625"/>
            <a:ext cx="11145080" cy="3785652"/>
          </a:xfrm>
          <a:prstGeom prst="rect">
            <a:avLst/>
          </a:prstGeom>
        </p:spPr>
        <p:txBody>
          <a:bodyPr wrap="square">
            <a:spAutoFit/>
          </a:bodyPr>
          <a:lstStyle/>
          <a:p>
            <a:r>
              <a:rPr lang="ru-RU" sz="2400" dirty="0" err="1"/>
              <a:t>Қан</a:t>
            </a:r>
            <a:r>
              <a:rPr lang="ru-RU" sz="2400" dirty="0"/>
              <a:t> </a:t>
            </a:r>
            <a:r>
              <a:rPr lang="ru-RU" sz="2400" dirty="0" err="1"/>
              <a:t>сарысуындағы</a:t>
            </a:r>
            <a:r>
              <a:rPr lang="ru-RU" sz="2400" dirty="0"/>
              <a:t> </a:t>
            </a:r>
            <a:r>
              <a:rPr lang="ru-RU" sz="2400" dirty="0" err="1"/>
              <a:t>иммуноглобулиндердің</a:t>
            </a:r>
            <a:r>
              <a:rPr lang="ru-RU" sz="2400" dirty="0"/>
              <a:t> </a:t>
            </a:r>
            <a:r>
              <a:rPr lang="ru-RU" sz="2400" dirty="0" err="1"/>
              <a:t>концентрациясы</a:t>
            </a:r>
            <a:r>
              <a:rPr lang="ru-RU" sz="2400" dirty="0"/>
              <a:t> </a:t>
            </a:r>
            <a:r>
              <a:rPr lang="ru-RU" sz="2400" dirty="0" err="1"/>
              <a:t>әдетте</a:t>
            </a:r>
            <a:r>
              <a:rPr lang="ru-RU" sz="2400" dirty="0"/>
              <a:t> </a:t>
            </a:r>
            <a:r>
              <a:rPr lang="ru-RU" sz="2400" dirty="0" err="1"/>
              <a:t>қалыпты</a:t>
            </a:r>
            <a:r>
              <a:rPr lang="ru-RU" sz="2400" dirty="0"/>
              <a:t>, </a:t>
            </a:r>
            <a:r>
              <a:rPr lang="ru-RU" sz="2400" dirty="0" err="1"/>
              <a:t>бірақ</a:t>
            </a:r>
            <a:r>
              <a:rPr lang="ru-RU" sz="2400" dirty="0"/>
              <a:t> </a:t>
            </a:r>
            <a:r>
              <a:rPr lang="en-US" sz="2400" dirty="0"/>
              <a:t>IgA </a:t>
            </a:r>
            <a:r>
              <a:rPr lang="ru-RU" sz="2400" dirty="0" err="1"/>
              <a:t>деңгейі</a:t>
            </a:r>
            <a:r>
              <a:rPr lang="ru-RU" sz="2400" dirty="0"/>
              <a:t> </a:t>
            </a:r>
            <a:r>
              <a:rPr lang="ru-RU" sz="2400" dirty="0" err="1"/>
              <a:t>төмендейді</a:t>
            </a:r>
            <a:r>
              <a:rPr lang="ru-RU" sz="2400" dirty="0"/>
              <a:t>, </a:t>
            </a:r>
            <a:r>
              <a:rPr lang="en-US" sz="2400" dirty="0" err="1"/>
              <a:t>aIgE</a:t>
            </a:r>
            <a:r>
              <a:rPr lang="en-US" sz="2400" dirty="0"/>
              <a:t> </a:t>
            </a:r>
            <a:r>
              <a:rPr lang="ru-RU" sz="2400" dirty="0" err="1"/>
              <a:t>жоғарылайды</a:t>
            </a:r>
            <a:r>
              <a:rPr lang="ru-RU" sz="2400" dirty="0"/>
              <a:t>. </a:t>
            </a:r>
            <a:r>
              <a:rPr lang="ru-RU" sz="2400" dirty="0" err="1"/>
              <a:t>Лимфоциттердің</a:t>
            </a:r>
            <a:r>
              <a:rPr lang="ru-RU" sz="2400" dirty="0"/>
              <a:t> </a:t>
            </a:r>
            <a:r>
              <a:rPr lang="ru-RU" sz="2400" dirty="0" err="1"/>
              <a:t>абсолютті</a:t>
            </a:r>
            <a:r>
              <a:rPr lang="ru-RU" sz="2400" dirty="0"/>
              <a:t> саны </a:t>
            </a:r>
            <a:r>
              <a:rPr lang="ru-RU" sz="2400" dirty="0" err="1"/>
              <a:t>жас</a:t>
            </a:r>
            <a:r>
              <a:rPr lang="ru-RU" sz="2400" dirty="0"/>
              <a:t> </a:t>
            </a:r>
            <a:r>
              <a:rPr lang="ru-RU" sz="2400" dirty="0" err="1"/>
              <a:t>нормасынан</a:t>
            </a:r>
            <a:r>
              <a:rPr lang="ru-RU" sz="2400" dirty="0"/>
              <a:t> </a:t>
            </a:r>
            <a:r>
              <a:rPr lang="ru-RU" sz="2400" dirty="0" err="1"/>
              <a:t>сәл</a:t>
            </a:r>
            <a:r>
              <a:rPr lang="ru-RU" sz="2400" dirty="0"/>
              <a:t> </a:t>
            </a:r>
            <a:r>
              <a:rPr lang="ru-RU" sz="2400" dirty="0" err="1"/>
              <a:t>ғана</a:t>
            </a:r>
            <a:r>
              <a:rPr lang="ru-RU" sz="2400" dirty="0"/>
              <a:t> </a:t>
            </a:r>
            <a:r>
              <a:rPr lang="ru-RU" sz="2400" dirty="0" err="1"/>
              <a:t>төмен</a:t>
            </a:r>
            <a:r>
              <a:rPr lang="ru-RU" sz="2400" dirty="0"/>
              <a:t>. Т-</a:t>
            </a:r>
            <a:r>
              <a:rPr lang="ru-RU" sz="2400" dirty="0" err="1"/>
              <a:t>лимфоциттердің</a:t>
            </a:r>
            <a:r>
              <a:rPr lang="ru-RU" sz="2400" dirty="0"/>
              <a:t> саны тимус </a:t>
            </a:r>
            <a:r>
              <a:rPr lang="ru-RU" sz="2400" dirty="0" err="1"/>
              <a:t>гипоплазиясының</a:t>
            </a:r>
            <a:r>
              <a:rPr lang="ru-RU" sz="2400" dirty="0"/>
              <a:t> </a:t>
            </a:r>
            <a:r>
              <a:rPr lang="ru-RU" sz="2400" dirty="0" err="1"/>
              <a:t>дәрежесіне</a:t>
            </a:r>
            <a:r>
              <a:rPr lang="ru-RU" sz="2400" dirty="0"/>
              <a:t> </a:t>
            </a:r>
            <a:r>
              <a:rPr lang="ru-RU" sz="2400" dirty="0" err="1"/>
              <a:t>сәйкес</a:t>
            </a:r>
            <a:r>
              <a:rPr lang="ru-RU" sz="2400" dirty="0"/>
              <a:t> </a:t>
            </a:r>
            <a:r>
              <a:rPr lang="ru-RU" sz="2400" dirty="0" err="1"/>
              <a:t>азаяды</a:t>
            </a:r>
            <a:r>
              <a:rPr lang="ru-RU" sz="2400" dirty="0"/>
              <a:t>, </a:t>
            </a:r>
            <a:r>
              <a:rPr lang="ru-RU" sz="2400" dirty="0" err="1"/>
              <a:t>сондықтан</a:t>
            </a:r>
            <a:r>
              <a:rPr lang="ru-RU" sz="2400" dirty="0"/>
              <a:t> В-</a:t>
            </a:r>
            <a:r>
              <a:rPr lang="ru-RU" sz="2400" dirty="0" err="1"/>
              <a:t>лимфоциттердің</a:t>
            </a:r>
            <a:r>
              <a:rPr lang="ru-RU" sz="2400" dirty="0"/>
              <a:t> үлесі </a:t>
            </a:r>
            <a:r>
              <a:rPr lang="ru-RU" sz="2400" dirty="0" err="1"/>
              <a:t>жоғарылайды</a:t>
            </a:r>
            <a:r>
              <a:rPr lang="ru-RU" sz="2400" dirty="0"/>
              <a:t>. </a:t>
            </a:r>
            <a:r>
              <a:rPr lang="ru-RU" sz="2400" dirty="0" err="1"/>
              <a:t>Лимфоциттердің</a:t>
            </a:r>
            <a:r>
              <a:rPr lang="ru-RU" sz="2400" dirty="0"/>
              <a:t> </a:t>
            </a:r>
            <a:r>
              <a:rPr lang="ru-RU" sz="2400" dirty="0" err="1"/>
              <a:t>митогендерге</a:t>
            </a:r>
            <a:r>
              <a:rPr lang="ru-RU" sz="2400" dirty="0"/>
              <a:t> </a:t>
            </a:r>
            <a:r>
              <a:rPr lang="ru-RU" sz="2400" dirty="0" err="1"/>
              <a:t>реакциясы</a:t>
            </a:r>
            <a:r>
              <a:rPr lang="ru-RU" sz="2400" dirty="0"/>
              <a:t> тимус </a:t>
            </a:r>
            <a:r>
              <a:rPr lang="ru-RU" sz="2400" dirty="0" err="1"/>
              <a:t>жеткіліксіздігінің</a:t>
            </a:r>
            <a:r>
              <a:rPr lang="ru-RU" sz="2400" dirty="0"/>
              <a:t> </a:t>
            </a:r>
            <a:r>
              <a:rPr lang="ru-RU" sz="2400" dirty="0" err="1"/>
              <a:t>дәрежесіне</a:t>
            </a:r>
            <a:r>
              <a:rPr lang="ru-RU" sz="2400" dirty="0"/>
              <a:t> </a:t>
            </a:r>
            <a:r>
              <a:rPr lang="ru-RU" sz="2400" dirty="0" err="1"/>
              <a:t>байланысты</a:t>
            </a:r>
            <a:r>
              <a:rPr lang="ru-RU" sz="2400" dirty="0"/>
              <a:t> . </a:t>
            </a:r>
            <a:r>
              <a:rPr lang="ru-RU" sz="2400" dirty="0" err="1"/>
              <a:t>Тимуста</a:t>
            </a:r>
            <a:r>
              <a:rPr lang="ru-RU" sz="2400" dirty="0"/>
              <a:t>, </a:t>
            </a:r>
            <a:r>
              <a:rPr lang="ru-RU" sz="2400" dirty="0" err="1"/>
              <a:t>егер</a:t>
            </a:r>
            <a:r>
              <a:rPr lang="ru-RU" sz="2400" dirty="0"/>
              <a:t> бар </a:t>
            </a:r>
            <a:r>
              <a:rPr lang="ru-RU" sz="2400" dirty="0" err="1"/>
              <a:t>болса</a:t>
            </a:r>
            <a:r>
              <a:rPr lang="ru-RU" sz="2400" dirty="0"/>
              <a:t> , </a:t>
            </a:r>
            <a:r>
              <a:rPr lang="ru-RU" sz="2400" dirty="0" err="1"/>
              <a:t>Гассаль</a:t>
            </a:r>
            <a:r>
              <a:rPr lang="ru-RU" sz="2400" dirty="0"/>
              <a:t> </a:t>
            </a:r>
            <a:r>
              <a:rPr lang="ru-RU" sz="2400" dirty="0" err="1"/>
              <a:t>денелері</a:t>
            </a:r>
            <a:r>
              <a:rPr lang="ru-RU" sz="2400" dirty="0"/>
              <a:t>, </a:t>
            </a:r>
            <a:r>
              <a:rPr lang="ru-RU" sz="2400" dirty="0" err="1"/>
              <a:t>тимоциттердің</a:t>
            </a:r>
            <a:r>
              <a:rPr lang="ru-RU" sz="2400" dirty="0"/>
              <a:t> </a:t>
            </a:r>
            <a:r>
              <a:rPr lang="ru-RU" sz="2400" dirty="0" err="1"/>
              <a:t>қалыпты</a:t>
            </a:r>
            <a:r>
              <a:rPr lang="ru-RU" sz="2400" dirty="0"/>
              <a:t> </a:t>
            </a:r>
            <a:r>
              <a:rPr lang="ru-RU" sz="2400" dirty="0" err="1"/>
              <a:t>тығыздығы</a:t>
            </a:r>
            <a:r>
              <a:rPr lang="ru-RU" sz="2400" dirty="0"/>
              <a:t> </a:t>
            </a:r>
            <a:r>
              <a:rPr lang="ru-RU" sz="2400" dirty="0" err="1"/>
              <a:t>және</a:t>
            </a:r>
            <a:r>
              <a:rPr lang="ru-RU" sz="2400" dirty="0"/>
              <a:t> </a:t>
            </a:r>
            <a:r>
              <a:rPr lang="ru-RU" sz="2400" dirty="0" err="1"/>
              <a:t>кортикальды</a:t>
            </a:r>
            <a:r>
              <a:rPr lang="ru-RU" sz="2400" dirty="0"/>
              <a:t> </a:t>
            </a:r>
            <a:r>
              <a:rPr lang="ru-RU" sz="2400" dirty="0" err="1"/>
              <a:t>және</a:t>
            </a:r>
            <a:r>
              <a:rPr lang="ru-RU" sz="2400" dirty="0"/>
              <a:t> </a:t>
            </a:r>
            <a:r>
              <a:rPr lang="ru-RU" sz="2400" dirty="0" err="1"/>
              <a:t>медулла</a:t>
            </a:r>
            <a:r>
              <a:rPr lang="ru-RU" sz="2400" dirty="0"/>
              <a:t> </a:t>
            </a:r>
            <a:r>
              <a:rPr lang="ru-RU" sz="2400" dirty="0" err="1"/>
              <a:t>арасындағы</a:t>
            </a:r>
            <a:r>
              <a:rPr lang="ru-RU" sz="2400" dirty="0"/>
              <a:t> </a:t>
            </a:r>
            <a:r>
              <a:rPr lang="ru-RU" sz="2400" dirty="0" err="1"/>
              <a:t>айқын</a:t>
            </a:r>
            <a:r>
              <a:rPr lang="ru-RU" sz="2400" dirty="0"/>
              <a:t> </a:t>
            </a:r>
            <a:r>
              <a:rPr lang="ru-RU" sz="2400" dirty="0" err="1"/>
              <a:t>шекара</a:t>
            </a:r>
            <a:r>
              <a:rPr lang="ru-RU" sz="2400" dirty="0"/>
              <a:t> </a:t>
            </a:r>
            <a:r>
              <a:rPr lang="ru-RU" sz="2400" dirty="0" err="1"/>
              <a:t>анықталады</a:t>
            </a:r>
            <a:r>
              <a:rPr lang="ru-RU" sz="2400" dirty="0"/>
              <a:t>. </a:t>
            </a:r>
            <a:r>
              <a:rPr lang="ru-RU" sz="2400" dirty="0" err="1"/>
              <a:t>Лимфоидты</a:t>
            </a:r>
            <a:r>
              <a:rPr lang="ru-RU" sz="2400" dirty="0"/>
              <a:t> </a:t>
            </a:r>
            <a:r>
              <a:rPr lang="ru-RU" sz="2400" dirty="0" err="1"/>
              <a:t>фолликулалар</a:t>
            </a:r>
            <a:r>
              <a:rPr lang="ru-RU" sz="2400" dirty="0"/>
              <a:t> </a:t>
            </a:r>
            <a:r>
              <a:rPr lang="ru-RU" sz="2400" dirty="0" err="1"/>
              <a:t>әдетте</a:t>
            </a:r>
            <a:r>
              <a:rPr lang="ru-RU" sz="2400" dirty="0"/>
              <a:t> </a:t>
            </a:r>
            <a:r>
              <a:rPr lang="ru-RU" sz="2400" dirty="0" err="1"/>
              <a:t>болады</a:t>
            </a:r>
            <a:r>
              <a:rPr lang="ru-RU" sz="2400" dirty="0"/>
              <a:t>, </a:t>
            </a:r>
            <a:r>
              <a:rPr lang="ru-RU" sz="2400" dirty="0" err="1"/>
              <a:t>бірақ</a:t>
            </a:r>
            <a:r>
              <a:rPr lang="ru-RU" sz="2400" dirty="0"/>
              <a:t> пара-аорта лимфа </a:t>
            </a:r>
            <a:r>
              <a:rPr lang="ru-RU" sz="2400" dirty="0" err="1"/>
              <a:t>түйіндерінде</a:t>
            </a:r>
            <a:r>
              <a:rPr lang="ru-RU" sz="2400" dirty="0"/>
              <a:t> </a:t>
            </a:r>
            <a:r>
              <a:rPr lang="ru-RU" sz="2400" dirty="0" err="1"/>
              <a:t>және</a:t>
            </a:r>
            <a:r>
              <a:rPr lang="ru-RU" sz="2400" dirty="0"/>
              <a:t> </a:t>
            </a:r>
            <a:r>
              <a:rPr lang="ru-RU" sz="2400" dirty="0" err="1"/>
              <a:t>көкбауырдың</a:t>
            </a:r>
            <a:r>
              <a:rPr lang="ru-RU" sz="2400" dirty="0"/>
              <a:t> </a:t>
            </a:r>
            <a:r>
              <a:rPr lang="ru-RU" sz="2400" dirty="0" err="1"/>
              <a:t>тимусқа</a:t>
            </a:r>
            <a:r>
              <a:rPr lang="ru-RU" sz="2400" dirty="0"/>
              <a:t> </a:t>
            </a:r>
            <a:r>
              <a:rPr lang="ru-RU" sz="2400" dirty="0" err="1"/>
              <a:t>тәуелді</a:t>
            </a:r>
            <a:r>
              <a:rPr lang="ru-RU" sz="2400" dirty="0"/>
              <a:t> </a:t>
            </a:r>
            <a:r>
              <a:rPr lang="ru-RU" sz="2400" dirty="0" err="1"/>
              <a:t>аймағында</a:t>
            </a:r>
            <a:r>
              <a:rPr lang="ru-RU" sz="2400" dirty="0"/>
              <a:t> </a:t>
            </a:r>
            <a:r>
              <a:rPr lang="ru-RU" sz="2400" dirty="0" err="1"/>
              <a:t>жасушалар</a:t>
            </a:r>
            <a:r>
              <a:rPr lang="ru-RU" sz="2400" dirty="0"/>
              <a:t> саны </a:t>
            </a:r>
            <a:r>
              <a:rPr lang="ru-RU" sz="2400" dirty="0" err="1"/>
              <a:t>әдетте</a:t>
            </a:r>
            <a:r>
              <a:rPr lang="ru-RU" sz="2400" dirty="0"/>
              <a:t> </a:t>
            </a:r>
            <a:r>
              <a:rPr lang="ru-RU" sz="2400" dirty="0" err="1"/>
              <a:t>азаяды</a:t>
            </a:r>
            <a:r>
              <a:rPr lang="ru-RU" sz="2400" dirty="0"/>
              <a:t>.</a:t>
            </a:r>
          </a:p>
        </p:txBody>
      </p:sp>
    </p:spTree>
    <p:extLst>
      <p:ext uri="{BB962C8B-B14F-4D97-AF65-F5344CB8AC3E}">
        <p14:creationId xmlns:p14="http://schemas.microsoft.com/office/powerpoint/2010/main" val="30348914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Синдром делеции 22q11.2 (Ди Джорджи)">
            <a:extLst>
              <a:ext uri="{FF2B5EF4-FFF2-40B4-BE49-F238E27FC236}">
                <a16:creationId xmlns:a16="http://schemas.microsoft.com/office/drawing/2014/main" xmlns="" id="{8C608148-A3BF-4FE8-B6F1-6283B61F95B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477" t="6509" r="7448" b="12212"/>
          <a:stretch/>
        </p:blipFill>
        <p:spPr bwMode="auto">
          <a:xfrm>
            <a:off x="1997765" y="0"/>
            <a:ext cx="8196469" cy="229913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Новости - Центр Ультразвуковой Диагностики Плода предлагает скрининг  синдромa Ди Джорджи">
            <a:extLst>
              <a:ext uri="{FF2B5EF4-FFF2-40B4-BE49-F238E27FC236}">
                <a16:creationId xmlns:a16="http://schemas.microsoft.com/office/drawing/2014/main" xmlns="" id="{2161A39E-9A35-45EE-8354-D589DEB2AE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34284"/>
            <a:ext cx="4326257" cy="4049161"/>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02E22D67-5EC7-4982-94DE-C1097DB1F59A}"/>
              </a:ext>
            </a:extLst>
          </p:cNvPr>
          <p:cNvPicPr>
            <a:picLocks noChangeAspect="1"/>
          </p:cNvPicPr>
          <p:nvPr/>
        </p:nvPicPr>
        <p:blipFill rotWithShape="1">
          <a:blip r:embed="rId4"/>
          <a:srcRect l="22825" t="16807" r="13588" b="14869"/>
          <a:stretch/>
        </p:blipFill>
        <p:spPr>
          <a:xfrm>
            <a:off x="4256682" y="2299136"/>
            <a:ext cx="7752521" cy="4439479"/>
          </a:xfrm>
          <a:prstGeom prst="rect">
            <a:avLst/>
          </a:prstGeom>
        </p:spPr>
      </p:pic>
    </p:spTree>
    <p:extLst>
      <p:ext uri="{BB962C8B-B14F-4D97-AF65-F5344CB8AC3E}">
        <p14:creationId xmlns:p14="http://schemas.microsoft.com/office/powerpoint/2010/main" val="2111458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BDCECB90-E8E3-4F5B-A9E6-A2A09B1F4390}"/>
              </a:ext>
            </a:extLst>
          </p:cNvPr>
          <p:cNvSpPr>
            <a:spLocks noGrp="1"/>
          </p:cNvSpPr>
          <p:nvPr>
            <p:ph idx="1"/>
          </p:nvPr>
        </p:nvSpPr>
        <p:spPr>
          <a:xfrm>
            <a:off x="583094" y="1033670"/>
            <a:ext cx="11383617" cy="5355328"/>
          </a:xfrm>
        </p:spPr>
        <p:txBody>
          <a:bodyPr>
            <a:normAutofit/>
          </a:bodyPr>
          <a:lstStyle/>
          <a:p>
            <a:pPr marL="0" indent="0">
              <a:buNone/>
            </a:pPr>
            <a:r>
              <a:rPr lang="ru-RU" b="1" dirty="0" err="1">
                <a:latin typeface="Times New Roman" panose="02020603050405020304" pitchFamily="18" charset="0"/>
                <a:cs typeface="Times New Roman" panose="02020603050405020304" pitchFamily="18" charset="0"/>
              </a:rPr>
              <a:t>Иммундық</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жүйе</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лимфоидтық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мүшелердің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тұтастығы</a:t>
            </a:r>
            <a:r>
              <a:rPr lang="ru-RU" dirty="0">
                <a:latin typeface="Times New Roman" panose="02020603050405020304" pitchFamily="18" charset="0"/>
                <a:cs typeface="Times New Roman" panose="02020603050405020304" pitchFamily="18" charset="0"/>
              </a:rPr>
              <a:t> мен лимфа </a:t>
            </a:r>
            <a:r>
              <a:rPr lang="ru-RU" dirty="0" err="1">
                <a:latin typeface="Times New Roman" panose="02020603050405020304" pitchFamily="18" charset="0"/>
                <a:cs typeface="Times New Roman" panose="02020603050405020304" pitchFamily="18" charset="0"/>
              </a:rPr>
              <a:t>жасушаларының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жинағы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Адамның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лимфоидтық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мүшелерінің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жалпы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салмағы</a:t>
            </a:r>
            <a:r>
              <a:rPr lang="ru-RU" dirty="0">
                <a:latin typeface="Times New Roman" panose="02020603050405020304" pitchFamily="18" charset="0"/>
                <a:cs typeface="Times New Roman" panose="02020603050405020304" pitchFamily="18" charset="0"/>
              </a:rPr>
              <a:t> 1,0-2,5 кг.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өзіндік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тараған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ағысы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арқылы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бүкіл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денеге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тарайды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антигендерге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арнайы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антиденелер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түзуші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қабілетке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жауаптың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негізгі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лимфоциттер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жатады</a:t>
            </a:r>
            <a:r>
              <a:rPr lang="ru-RU" dirty="0">
                <a:latin typeface="Times New Roman" panose="02020603050405020304" pitchFamily="18" charset="0"/>
                <a:cs typeface="Times New Roman" panose="02020603050405020304" pitchFamily="18" charset="0"/>
              </a:rPr>
              <a:t>.</a:t>
            </a:r>
          </a:p>
          <a:p>
            <a:pPr marL="0" indent="0">
              <a:buNone/>
            </a:pP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a:t>
            </a:r>
            <a:r>
              <a:rPr lang="ru-RU" dirty="0">
                <a:latin typeface="Times New Roman" panose="02020603050405020304" pitchFamily="18" charset="0"/>
                <a:cs typeface="Times New Roman" panose="02020603050405020304" pitchFamily="18" charset="0"/>
              </a:rPr>
              <a:t> тек </a:t>
            </a:r>
            <a:r>
              <a:rPr lang="ru-RU" dirty="0" err="1">
                <a:latin typeface="Times New Roman" panose="02020603050405020304" pitchFamily="18" charset="0"/>
                <a:cs typeface="Times New Roman" panose="02020603050405020304" pitchFamily="18" charset="0"/>
              </a:rPr>
              <a:t>қана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денсаулықты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сақтау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қорғаныс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реакциясының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түзілуін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қамтамасыз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етпейді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белсенді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қатысуымен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аутоиммундық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аллергиялық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a:t>
            </a:r>
            <a:r>
              <a:rPr lang="ru-RU" dirty="0">
                <a:latin typeface="Times New Roman" panose="02020603050405020304" pitchFamily="18" charset="0"/>
                <a:cs typeface="Times New Roman" panose="02020603050405020304" pitchFamily="18" charset="0"/>
              </a:rPr>
              <a:t> да </a:t>
            </a:r>
            <a:r>
              <a:rPr lang="ru-RU" dirty="0" err="1">
                <a:latin typeface="Times New Roman" panose="02020603050405020304" pitchFamily="18" charset="0"/>
                <a:cs typeface="Times New Roman" panose="02020603050405020304" pitchFamily="18" charset="0"/>
              </a:rPr>
              <a:t>иммунопатологиялық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реакциялар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дамиды</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720790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BAD371C3-A05A-4573-BC06-43B7E6EE9B4E}"/>
              </a:ext>
            </a:extLst>
          </p:cNvPr>
          <p:cNvSpPr>
            <a:spLocks noGrp="1"/>
          </p:cNvSpPr>
          <p:nvPr>
            <p:ph idx="1"/>
          </p:nvPr>
        </p:nvSpPr>
        <p:spPr>
          <a:xfrm>
            <a:off x="745435" y="490330"/>
            <a:ext cx="10515600" cy="3127513"/>
          </a:xfrm>
        </p:spPr>
        <p:txBody>
          <a:bodyPr/>
          <a:lstStyle/>
          <a:p>
            <a:pPr marL="0" indent="0" algn="ctr">
              <a:buNone/>
            </a:pPr>
            <a:r>
              <a:rPr lang="ru-RU" dirty="0" err="1">
                <a:latin typeface="Times New Roman" panose="02020603050405020304" pitchFamily="18" charset="0"/>
                <a:cs typeface="Times New Roman" panose="02020603050405020304" pitchFamily="18" charset="0"/>
              </a:rPr>
              <a:t>Иммунды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мүшесінің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қызметін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әртүрлі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лимфоциттердің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субпоппуляциялары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лимфоциттердің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кейбір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тармақтары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атқарады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макрофагтармен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қосылып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иммунологиялық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жауаптың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негізі</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антиденелер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түзу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сезімталдығы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күшейтілген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лимфоциттердің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жиналуын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қамтамасыз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етеді</a:t>
            </a:r>
            <a:r>
              <a:rPr lang="ru-RU" dirty="0">
                <a:latin typeface="Times New Roman" panose="02020603050405020304" pitchFamily="18" charset="0"/>
                <a:cs typeface="Times New Roman" panose="02020603050405020304" pitchFamily="18" charset="0"/>
              </a:rPr>
              <a:t>, ал </a:t>
            </a:r>
            <a:r>
              <a:rPr lang="ru-RU" dirty="0" err="1">
                <a:latin typeface="Times New Roman" panose="02020603050405020304" pitchFamily="18" charset="0"/>
                <a:cs typeface="Times New Roman" panose="02020603050405020304" pitchFamily="18" charset="0"/>
              </a:rPr>
              <a:t>бұлар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бөтен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антигендерді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таниды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қорытады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жояды</a:t>
            </a:r>
            <a:r>
              <a:rPr lang="ru-RU" dirty="0">
                <a:latin typeface="Times New Roman" panose="02020603050405020304" pitchFamily="18" charset="0"/>
                <a:cs typeface="Times New Roman" panose="02020603050405020304" pitchFamily="18" charset="0"/>
              </a:rPr>
              <a:t>.</a:t>
            </a:r>
          </a:p>
        </p:txBody>
      </p:sp>
      <p:pic>
        <p:nvPicPr>
          <p:cNvPr id="1026" name="Picture 2" descr="Ағза – мемлекет, иммундық жүйе – оның әскері - Қазақстандағы Ислам">
            <a:extLst>
              <a:ext uri="{FF2B5EF4-FFF2-40B4-BE49-F238E27FC236}">
                <a16:creationId xmlns:a16="http://schemas.microsoft.com/office/drawing/2014/main" xmlns="" id="{D764E817-3A2F-4581-A7BD-15FFDE5EC5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6609" y="3061171"/>
            <a:ext cx="7312715" cy="3492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7096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DEDFE465-BD90-4C7F-AB0C-4A22C270C6C5}"/>
              </a:ext>
            </a:extLst>
          </p:cNvPr>
          <p:cNvSpPr>
            <a:spLocks noGrp="1"/>
          </p:cNvSpPr>
          <p:nvPr>
            <p:ph idx="1"/>
          </p:nvPr>
        </p:nvSpPr>
        <p:spPr>
          <a:xfrm>
            <a:off x="838200" y="1441312"/>
            <a:ext cx="10515600" cy="4351338"/>
          </a:xfrm>
        </p:spPr>
        <p:txBody>
          <a:bodyPr/>
          <a:lstStyle/>
          <a:p>
            <a:pPr marL="0" indent="0">
              <a:buNone/>
            </a:pP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ағзаны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генетикасыз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сыртқы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факторлардан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ағзада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зиянды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заттардан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сақтап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тұратын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ұлпалар</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мүшелер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табылады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мүшелері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лимфоидты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ұлпадан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түзіліп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өмір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адам</a:t>
            </a:r>
            <a:r>
              <a:rPr lang="ru-RU" dirty="0">
                <a:latin typeface="Times New Roman" panose="02020603050405020304" pitchFamily="18" charset="0"/>
                <a:cs typeface="Times New Roman" panose="02020603050405020304" pitchFamily="18" charset="0"/>
              </a:rPr>
              <a:t> а</a:t>
            </a:r>
            <a:r>
              <a:rPr lang="kk-KZ" dirty="0">
                <a:latin typeface="Times New Roman" panose="02020603050405020304" pitchFamily="18" charset="0"/>
                <a:cs typeface="Times New Roman" panose="02020603050405020304" pitchFamily="18" charset="0"/>
              </a:rPr>
              <a:t>ғ</a:t>
            </a:r>
            <a:r>
              <a:rPr lang="ru-RU" dirty="0" err="1">
                <a:latin typeface="Times New Roman" panose="02020603050405020304" pitchFamily="18" charset="0"/>
                <a:cs typeface="Times New Roman" panose="02020603050405020304" pitchFamily="18" charset="0"/>
              </a:rPr>
              <a:t>засының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ішкі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ортасын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қалыпты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сақтайды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мүшелер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қасиеті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ауруға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тұра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алады</a:t>
            </a:r>
            <a:r>
              <a:rPr lang="ru-RU" dirty="0">
                <a:latin typeface="Times New Roman" panose="02020603050405020304" pitchFamily="18" charset="0"/>
                <a:cs typeface="Times New Roman" panose="02020603050405020304" pitchFamily="18" charset="0"/>
              </a:rPr>
              <a:t>) бар </a:t>
            </a:r>
            <a:r>
              <a:rPr lang="ru-RU" dirty="0" err="1">
                <a:latin typeface="Times New Roman" panose="02020603050405020304" pitchFamily="18" charset="0"/>
                <a:cs typeface="Times New Roman" panose="02020603050405020304" pitchFamily="18" charset="0"/>
              </a:rPr>
              <a:t>лимфоциттер</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плазмоциттерді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жасап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қорғаныш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қызметіне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қатыстырады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Мұны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орындауға</a:t>
            </a:r>
            <a:r>
              <a:rPr lang="ru-RU" dirty="0">
                <a:latin typeface="Times New Roman" panose="02020603050405020304" pitchFamily="18" charset="0"/>
                <a:cs typeface="Times New Roman" panose="02020603050405020304" pitchFamily="18" charset="0"/>
              </a:rPr>
              <a:t> Т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В — </a:t>
            </a:r>
            <a:r>
              <a:rPr lang="ru-RU" dirty="0" err="1">
                <a:latin typeface="Times New Roman" panose="02020603050405020304" pitchFamily="18" charset="0"/>
                <a:cs typeface="Times New Roman" panose="02020603050405020304" pitchFamily="18" charset="0"/>
              </a:rPr>
              <a:t>лимфоциттері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қатысады</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855163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2D953816-1490-4EC9-A4EA-62D18E81A94F}"/>
              </a:ext>
            </a:extLst>
          </p:cNvPr>
          <p:cNvSpPr>
            <a:spLocks noGrp="1"/>
          </p:cNvSpPr>
          <p:nvPr>
            <p:ph idx="1"/>
          </p:nvPr>
        </p:nvSpPr>
        <p:spPr>
          <a:xfrm>
            <a:off x="838200" y="331304"/>
            <a:ext cx="10515600" cy="2067339"/>
          </a:xfrm>
        </p:spPr>
        <p:txBody>
          <a:bodyPr/>
          <a:lstStyle/>
          <a:p>
            <a:pPr marL="0" indent="0">
              <a:buNone/>
            </a:pP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орталық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шеткі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мүшелерден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тұрады</a:t>
            </a:r>
            <a:r>
              <a:rPr lang="ru-RU" dirty="0">
                <a:latin typeface="Times New Roman" panose="02020603050405020304" pitchFamily="18" charset="0"/>
                <a:cs typeface="Times New Roman" panose="02020603050405020304" pitchFamily="18" charset="0"/>
              </a:rPr>
              <a:t>.</a:t>
            </a:r>
          </a:p>
          <a:p>
            <a:pPr marL="0" indent="0">
              <a:buNone/>
            </a:pPr>
            <a:r>
              <a:rPr lang="ru-RU" b="1" dirty="0" err="1">
                <a:latin typeface="Times New Roman" panose="02020603050405020304" pitchFamily="18" charset="0"/>
                <a:cs typeface="Times New Roman" panose="02020603050405020304" pitchFamily="18" charset="0"/>
              </a:rPr>
              <a:t>Орталық</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мүшелерге</a:t>
            </a:r>
            <a:r>
              <a:rPr lang="ru-RU" b="1"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сүйек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кемігі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айырша</a:t>
            </a:r>
            <a:r>
              <a:rPr lang="ru-RU" dirty="0">
                <a:latin typeface="Times New Roman" panose="02020603050405020304" pitchFamily="18" charset="0"/>
                <a:cs typeface="Times New Roman" panose="02020603050405020304" pitchFamily="18" charset="0"/>
              </a:rPr>
              <a:t> без (тимус) </a:t>
            </a:r>
            <a:r>
              <a:rPr lang="ru-RU" dirty="0" err="1">
                <a:latin typeface="Times New Roman" panose="02020603050405020304" pitchFamily="18" charset="0"/>
                <a:cs typeface="Times New Roman" panose="02020603050405020304" pitchFamily="18" charset="0"/>
              </a:rPr>
              <a:t>жатады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бұларда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жетіліп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көбейеді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б</a:t>
            </a:r>
            <a:r>
              <a:rPr lang="kk-KZ" dirty="0">
                <a:latin typeface="Times New Roman" panose="02020603050405020304" pitchFamily="18" charset="0"/>
                <a:cs typeface="Times New Roman" panose="02020603050405020304" pitchFamily="18" charset="0"/>
              </a:rPr>
              <a:t>ө</a:t>
            </a:r>
            <a:r>
              <a:rPr lang="ru-RU" dirty="0" err="1">
                <a:latin typeface="Times New Roman" panose="02020603050405020304" pitchFamily="18" charset="0"/>
                <a:cs typeface="Times New Roman" panose="02020603050405020304" pitchFamily="18" charset="0"/>
              </a:rPr>
              <a:t>лінеді</a:t>
            </a:r>
            <a:r>
              <a:rPr lang="ru-RU" dirty="0">
                <a:latin typeface="Times New Roman" panose="02020603050405020304" pitchFamily="18" charset="0"/>
                <a:cs typeface="Times New Roman" panose="02020603050405020304" pitchFamily="18" charset="0"/>
              </a:rPr>
              <a:t> (дифференциация).</a:t>
            </a:r>
          </a:p>
        </p:txBody>
      </p:sp>
      <p:pic>
        <p:nvPicPr>
          <p:cNvPr id="4" name="Рисунок 3">
            <a:extLst>
              <a:ext uri="{FF2B5EF4-FFF2-40B4-BE49-F238E27FC236}">
                <a16:creationId xmlns:a16="http://schemas.microsoft.com/office/drawing/2014/main" xmlns="" id="{64B1C974-F207-4AE0-944E-5B37EF477B33}"/>
              </a:ext>
            </a:extLst>
          </p:cNvPr>
          <p:cNvPicPr>
            <a:picLocks noChangeAspect="1"/>
          </p:cNvPicPr>
          <p:nvPr/>
        </p:nvPicPr>
        <p:blipFill>
          <a:blip r:embed="rId2"/>
          <a:stretch>
            <a:fillRect/>
          </a:stretch>
        </p:blipFill>
        <p:spPr>
          <a:xfrm>
            <a:off x="969066" y="2571541"/>
            <a:ext cx="4133021" cy="3073885"/>
          </a:xfrm>
          <a:prstGeom prst="rect">
            <a:avLst/>
          </a:prstGeom>
        </p:spPr>
      </p:pic>
      <p:pic>
        <p:nvPicPr>
          <p:cNvPr id="5" name="Рисунок 4">
            <a:extLst>
              <a:ext uri="{FF2B5EF4-FFF2-40B4-BE49-F238E27FC236}">
                <a16:creationId xmlns:a16="http://schemas.microsoft.com/office/drawing/2014/main" xmlns="" id="{584F9D33-15E8-48E6-AF1C-A65AB8D1A444}"/>
              </a:ext>
            </a:extLst>
          </p:cNvPr>
          <p:cNvPicPr>
            <a:picLocks noChangeAspect="1"/>
          </p:cNvPicPr>
          <p:nvPr/>
        </p:nvPicPr>
        <p:blipFill>
          <a:blip r:embed="rId3"/>
          <a:stretch>
            <a:fillRect/>
          </a:stretch>
        </p:blipFill>
        <p:spPr>
          <a:xfrm>
            <a:off x="6296438" y="2546489"/>
            <a:ext cx="4464328" cy="3098937"/>
          </a:xfrm>
          <a:prstGeom prst="rect">
            <a:avLst/>
          </a:prstGeom>
        </p:spPr>
      </p:pic>
    </p:spTree>
    <p:extLst>
      <p:ext uri="{BB962C8B-B14F-4D97-AF65-F5344CB8AC3E}">
        <p14:creationId xmlns:p14="http://schemas.microsoft.com/office/powerpoint/2010/main" val="3309250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69A65EA-0FF1-4FAC-B2A8-3AEC6AFD64BC}"/>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xmlns="" id="{6E2F1F9B-FD14-4552-8426-A7959BEC94A5}"/>
              </a:ext>
            </a:extLst>
          </p:cNvPr>
          <p:cNvSpPr>
            <a:spLocks noGrp="1"/>
          </p:cNvSpPr>
          <p:nvPr>
            <p:ph idx="1"/>
          </p:nvPr>
        </p:nvSpPr>
        <p:spPr/>
        <p:txBody>
          <a:bodyPr/>
          <a:lstStyle/>
          <a:p>
            <a:endParaRPr lang="ru-RU"/>
          </a:p>
        </p:txBody>
      </p:sp>
      <p:pic>
        <p:nvPicPr>
          <p:cNvPr id="4" name="Рисунок 3">
            <a:extLst>
              <a:ext uri="{FF2B5EF4-FFF2-40B4-BE49-F238E27FC236}">
                <a16:creationId xmlns:a16="http://schemas.microsoft.com/office/drawing/2014/main" xmlns="" id="{1C00D5B3-657B-4A32-9E12-F1F4D2FA72C0}"/>
              </a:ext>
            </a:extLst>
          </p:cNvPr>
          <p:cNvPicPr>
            <a:picLocks noChangeAspect="1"/>
          </p:cNvPicPr>
          <p:nvPr/>
        </p:nvPicPr>
        <p:blipFill>
          <a:blip r:embed="rId2"/>
          <a:stretch>
            <a:fillRect/>
          </a:stretch>
        </p:blipFill>
        <p:spPr>
          <a:xfrm>
            <a:off x="649357" y="0"/>
            <a:ext cx="10827026" cy="6858000"/>
          </a:xfrm>
          <a:prstGeom prst="rect">
            <a:avLst/>
          </a:prstGeom>
        </p:spPr>
      </p:pic>
    </p:spTree>
    <p:extLst>
      <p:ext uri="{BB962C8B-B14F-4D97-AF65-F5344CB8AC3E}">
        <p14:creationId xmlns:p14="http://schemas.microsoft.com/office/powerpoint/2010/main" val="2083710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BA510F3B-8EC8-4934-9B72-39676288EC6B}"/>
              </a:ext>
            </a:extLst>
          </p:cNvPr>
          <p:cNvSpPr>
            <a:spLocks noGrp="1"/>
          </p:cNvSpPr>
          <p:nvPr>
            <p:ph idx="1"/>
          </p:nvPr>
        </p:nvSpPr>
        <p:spPr>
          <a:xfrm>
            <a:off x="278296" y="371061"/>
            <a:ext cx="5473147" cy="6268278"/>
          </a:xfrm>
        </p:spPr>
        <p:txBody>
          <a:bodyPr>
            <a:normAutofit/>
          </a:bodyPr>
          <a:lstStyle/>
          <a:p>
            <a:pPr marL="0" indent="0">
              <a:buNone/>
            </a:pPr>
            <a:r>
              <a:rPr lang="ru-RU" sz="3200" b="1" dirty="0" err="1">
                <a:latin typeface="Times New Roman" panose="02020603050405020304" pitchFamily="18" charset="0"/>
                <a:cs typeface="Times New Roman" panose="02020603050405020304" pitchFamily="18" charset="0"/>
              </a:rPr>
              <a:t>Сүйек</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кемігі</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майы</a:t>
            </a:r>
            <a:r>
              <a:rPr lang="ru-RU" sz="3200" b="1" dirty="0">
                <a:latin typeface="Times New Roman" panose="02020603050405020304" pitchFamily="18" charset="0"/>
                <a:cs typeface="Times New Roman" panose="02020603050405020304" pitchFamily="18" charset="0"/>
              </a:rPr>
              <a:t> </a:t>
            </a:r>
            <a:r>
              <a:rPr lang="ru-RU" sz="3200" dirty="0">
                <a:latin typeface="Times New Roman" panose="02020603050405020304" pitchFamily="18" charset="0"/>
                <a:cs typeface="Times New Roman" panose="02020603050405020304" pitchFamily="18" charset="0"/>
              </a:rPr>
              <a:t>(костный мозг) (</a:t>
            </a:r>
            <a:r>
              <a:rPr lang="en-US" sz="3200" dirty="0">
                <a:latin typeface="Times New Roman" panose="02020603050405020304" pitchFamily="18" charset="0"/>
                <a:cs typeface="Times New Roman" panose="02020603050405020304" pitchFamily="18" charset="0"/>
              </a:rPr>
              <a:t>medulla </a:t>
            </a:r>
            <a:r>
              <a:rPr lang="en-US" sz="3200" dirty="0" err="1">
                <a:latin typeface="Times New Roman" panose="02020603050405020304" pitchFamily="18" charset="0"/>
                <a:cs typeface="Times New Roman" panose="02020603050405020304" pitchFamily="18" charset="0"/>
              </a:rPr>
              <a:t>ossium</a:t>
            </a:r>
            <a:r>
              <a:rPr lang="en-US" sz="3200" dirty="0">
                <a:latin typeface="Times New Roman" panose="02020603050405020304" pitchFamily="18" charset="0"/>
                <a:cs typeface="Times New Roman" panose="02020603050405020304" pitchFamily="18" charset="0"/>
              </a:rPr>
              <a:t>, </a:t>
            </a:r>
            <a:r>
              <a:rPr lang="ru-RU" sz="3200" dirty="0">
                <a:latin typeface="Times New Roman" panose="02020603050405020304" pitchFamily="18" charset="0"/>
                <a:cs typeface="Times New Roman" panose="02020603050405020304" pitchFamily="18" charset="0"/>
              </a:rPr>
              <a:t>лат. </a:t>
            </a:r>
            <a:r>
              <a:rPr lang="en-US" sz="3200" dirty="0">
                <a:latin typeface="Times New Roman" panose="02020603050405020304" pitchFamily="18" charset="0"/>
                <a:cs typeface="Times New Roman" panose="02020603050405020304" pitchFamily="18" charset="0"/>
              </a:rPr>
              <a:t>medulla — </a:t>
            </a:r>
            <a:r>
              <a:rPr lang="ru-RU" sz="3200" dirty="0" err="1">
                <a:latin typeface="Times New Roman" panose="02020603050405020304" pitchFamily="18" charset="0"/>
                <a:cs typeface="Times New Roman" panose="02020603050405020304" pitchFamily="18" charset="0"/>
              </a:rPr>
              <a:t>милық</a:t>
            </a:r>
            <a:r>
              <a:rPr lang="ru-RU"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os</a:t>
            </a:r>
            <a:r>
              <a:rPr lang="en-US" sz="3200" dirty="0">
                <a:latin typeface="Times New Roman" panose="02020603050405020304" pitchFamily="18" charset="0"/>
                <a:cs typeface="Times New Roman" panose="02020603050405020304" pitchFamily="18" charset="0"/>
              </a:rPr>
              <a:t> — </a:t>
            </a:r>
            <a:r>
              <a:rPr lang="ru-RU" sz="3200" dirty="0" err="1">
                <a:latin typeface="Times New Roman" panose="02020603050405020304" pitchFamily="18" charset="0"/>
                <a:cs typeface="Times New Roman" panose="02020603050405020304" pitchFamily="18" charset="0"/>
              </a:rPr>
              <a:t>сүйек</a:t>
            </a:r>
            <a:r>
              <a:rPr lang="ru-RU" sz="3200" dirty="0">
                <a:latin typeface="Times New Roman" panose="02020603050405020304" pitchFamily="18" charset="0"/>
                <a:cs typeface="Times New Roman" panose="02020603050405020304" pitchFamily="18" charset="0"/>
              </a:rPr>
              <a:t>) - </a:t>
            </a:r>
            <a:r>
              <a:rPr lang="ru-RU" sz="3200" dirty="0" err="1">
                <a:latin typeface="Times New Roman" panose="02020603050405020304" pitchFamily="18" charset="0"/>
                <a:cs typeface="Times New Roman" panose="02020603050405020304" pitchFamily="18" charset="0"/>
              </a:rPr>
              <a:t>қаңқа</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сүйектерінің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жілік</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бастарындағы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омыртқа</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денелеріндегі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және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жалпақ</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сүйектердегі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сүйек</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кемігі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тақташаларының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аралықтарындағы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ұяшықтарды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толтырып</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тұрған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қан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тұзуші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мүше</a:t>
            </a:r>
            <a:r>
              <a:rPr lang="ru-RU" sz="3200" dirty="0">
                <a:latin typeface="Times New Roman" panose="02020603050405020304" pitchFamily="18" charset="0"/>
                <a:cs typeface="Times New Roman" panose="02020603050405020304" pitchFamily="18" charset="0"/>
              </a:rPr>
              <a:t>.</a:t>
            </a:r>
          </a:p>
        </p:txBody>
      </p:sp>
      <p:pic>
        <p:nvPicPr>
          <p:cNvPr id="4" name="Рисунок 3">
            <a:extLst>
              <a:ext uri="{FF2B5EF4-FFF2-40B4-BE49-F238E27FC236}">
                <a16:creationId xmlns:a16="http://schemas.microsoft.com/office/drawing/2014/main" xmlns="" id="{315B5D5F-EEAC-4F23-A647-485DF88634D7}"/>
              </a:ext>
            </a:extLst>
          </p:cNvPr>
          <p:cNvPicPr>
            <a:picLocks noChangeAspect="1"/>
          </p:cNvPicPr>
          <p:nvPr/>
        </p:nvPicPr>
        <p:blipFill>
          <a:blip r:embed="rId2"/>
          <a:stretch>
            <a:fillRect/>
          </a:stretch>
        </p:blipFill>
        <p:spPr>
          <a:xfrm>
            <a:off x="5751443" y="0"/>
            <a:ext cx="6546574" cy="6858000"/>
          </a:xfrm>
          <a:prstGeom prst="rect">
            <a:avLst/>
          </a:prstGeom>
        </p:spPr>
      </p:pic>
    </p:spTree>
    <p:extLst>
      <p:ext uri="{BB962C8B-B14F-4D97-AF65-F5344CB8AC3E}">
        <p14:creationId xmlns:p14="http://schemas.microsoft.com/office/powerpoint/2010/main" val="4166793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8C4E1B1-C3CC-4A0F-A4B0-27FFAC46D1D5}"/>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xmlns="" id="{B7B1D146-6C71-42BD-932C-642901F955C0}"/>
              </a:ext>
            </a:extLst>
          </p:cNvPr>
          <p:cNvSpPr>
            <a:spLocks noGrp="1"/>
          </p:cNvSpPr>
          <p:nvPr>
            <p:ph idx="1"/>
          </p:nvPr>
        </p:nvSpPr>
        <p:spPr/>
        <p:txBody>
          <a:bodyPr/>
          <a:lstStyle/>
          <a:p>
            <a:endParaRPr lang="ru-RU"/>
          </a:p>
        </p:txBody>
      </p:sp>
      <p:pic>
        <p:nvPicPr>
          <p:cNvPr id="4" name="Рисунок 3">
            <a:extLst>
              <a:ext uri="{FF2B5EF4-FFF2-40B4-BE49-F238E27FC236}">
                <a16:creationId xmlns:a16="http://schemas.microsoft.com/office/drawing/2014/main" xmlns="" id="{F19D988F-41A3-4606-A936-3CD180DC82CA}"/>
              </a:ext>
            </a:extLst>
          </p:cNvPr>
          <p:cNvPicPr>
            <a:picLocks noChangeAspect="1"/>
          </p:cNvPicPr>
          <p:nvPr/>
        </p:nvPicPr>
        <p:blipFill>
          <a:blip r:embed="rId2"/>
          <a:stretch>
            <a:fillRect/>
          </a:stretch>
        </p:blipFill>
        <p:spPr>
          <a:xfrm>
            <a:off x="569843" y="0"/>
            <a:ext cx="11052314" cy="6858000"/>
          </a:xfrm>
          <a:prstGeom prst="rect">
            <a:avLst/>
          </a:prstGeom>
        </p:spPr>
      </p:pic>
    </p:spTree>
    <p:extLst>
      <p:ext uri="{BB962C8B-B14F-4D97-AF65-F5344CB8AC3E}">
        <p14:creationId xmlns:p14="http://schemas.microsoft.com/office/powerpoint/2010/main" val="31360795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342</TotalTime>
  <Words>1425</Words>
  <Application>Microsoft Office PowerPoint</Application>
  <PresentationFormat>Широкоэкранный</PresentationFormat>
  <Paragraphs>43</Paragraphs>
  <Slides>27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27</vt:i4>
      </vt:variant>
    </vt:vector>
  </HeadingPairs>
  <TitlesOfParts>
    <vt:vector size="33" baseType="lpstr">
      <vt:lpstr>Arial</vt:lpstr>
      <vt:lpstr>Calibri</vt:lpstr>
      <vt:lpstr>Calibri Light</vt:lpstr>
      <vt:lpstr>Times New Roman</vt:lpstr>
      <vt:lpstr>Wingdings</vt:lpstr>
      <vt:lpstr>Тема Office</vt:lpstr>
      <vt:lpstr>Әл-Фараби атындағы Қазақ Ұлттық Университеті  Биология және биотехнология факультеті</vt:lpstr>
      <vt:lpstr>Жоспар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Иммундық жасушалардың дамуы</vt:lpstr>
      <vt:lpstr>Иммунитетті жасушалардың трансформация сызбасы</vt:lpstr>
      <vt:lpstr>Презентация PowerPoint</vt:lpstr>
      <vt:lpstr>Презентация PowerPoint</vt:lpstr>
      <vt:lpstr>Презентация PowerPoint</vt:lpstr>
      <vt:lpstr>Презентация PowerPoint</vt:lpstr>
      <vt:lpstr>Презентация PowerPoint</vt:lpstr>
      <vt:lpstr>Тимома</vt:lpstr>
      <vt:lpstr>Презентация PowerPoint</vt:lpstr>
      <vt:lpstr>Тимомегалия</vt:lpstr>
      <vt:lpstr>Тимус гипоплазиясы (синдром Ди Джорджи) </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Әл-Фараби атындағы Қазақ Ұлттық Университеті  Биология және биотехнология факультеті</dc:title>
  <dc:creator>User</dc:creator>
  <cp:lastModifiedBy>Атанбаева Гулшат</cp:lastModifiedBy>
  <cp:revision>25</cp:revision>
  <dcterms:created xsi:type="dcterms:W3CDTF">2020-01-28T11:56:43Z</dcterms:created>
  <dcterms:modified xsi:type="dcterms:W3CDTF">2025-01-15T04:06:32Z</dcterms:modified>
</cp:coreProperties>
</file>